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6" r:id="rId3"/>
    <p:sldId id="259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049" descr="1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38A87-77AC-48C7-9F0B-A360E0E070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949C00-89D8-4D4A-9FDA-96A9C7BBE615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025" descr="1-1副本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dirty="0" smtClean="0"/>
              <a:t>文件系统</a:t>
            </a:r>
            <a:endParaRPr lang="zh-CN" altLang="en-US" sz="4400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7055" y="4505960"/>
            <a:ext cx="8534400" cy="862965"/>
          </a:xfrm>
        </p:spPr>
        <p:txBody>
          <a:bodyPr/>
          <a:lstStyle/>
          <a:p>
            <a:pPr algn="r"/>
            <a:r>
              <a:rPr lang="zh-CN" altLang="en-US" sz="2800" dirty="0"/>
              <a:t>山东大学计算机科学与技术</a:t>
            </a:r>
            <a:r>
              <a:rPr lang="zh-CN" altLang="en-US" sz="2800" dirty="0" smtClean="0"/>
              <a:t>学院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文件的访问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文件的</a:t>
            </a:r>
            <a:r>
              <a:rPr lang="zh-CN" altLang="en-US" sz="3200" dirty="0" smtClean="0">
                <a:sym typeface="+mn-ea"/>
              </a:rPr>
              <a:t>操作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打开，关闭，读，写，插入，</a:t>
            </a:r>
            <a:r>
              <a:rPr lang="zh-CN" altLang="en-US" sz="2800" dirty="0" smtClean="0">
                <a:sym typeface="+mn-ea"/>
              </a:rPr>
              <a:t>删除，移动读写指针，</a:t>
            </a:r>
            <a:r>
              <a:rPr lang="en-US" altLang="zh-CN" sz="2800" dirty="0" smtClean="0">
                <a:sym typeface="+mn-ea"/>
              </a:rPr>
              <a:t>...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ym typeface="+mn-ea"/>
              </a:rPr>
              <a:t>访问</a:t>
            </a:r>
            <a:r>
              <a:rPr lang="zh-CN" altLang="en-US" sz="3200" dirty="0">
                <a:sym typeface="+mn-ea"/>
              </a:rPr>
              <a:t>方式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顺序：依次操作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随机：地址，按字节编址的偏移量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指定读写位置，或设置当前读写指针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一切皆为文件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3200" dirty="0"/>
              <a:t>文件的存在形式</a:t>
            </a:r>
            <a:endParaRPr lang="zh-CN" altLang="en-US" sz="3400" dirty="0"/>
          </a:p>
          <a:p>
            <a:pPr lvl="1"/>
            <a:r>
              <a:rPr lang="zh-CN" altLang="en-US" sz="2800" dirty="0">
                <a:sym typeface="+mn-ea"/>
              </a:rPr>
              <a:t>程序，</a:t>
            </a:r>
            <a:r>
              <a:rPr lang="zh-CN" altLang="en-US" sz="2800" dirty="0">
                <a:sym typeface="+mn-ea"/>
              </a:rPr>
              <a:t>命令</a:t>
            </a:r>
            <a:endParaRPr lang="zh-CN" altLang="en-US" sz="2800" dirty="0"/>
          </a:p>
          <a:p>
            <a:pPr lvl="1"/>
            <a:r>
              <a:rPr lang="zh-CN" altLang="en-US" sz="2800" dirty="0">
                <a:sym typeface="+mn-ea"/>
              </a:rPr>
              <a:t>未处理的数据，已处理的数据，设备</a:t>
            </a:r>
            <a:endParaRPr lang="zh-CN" altLang="en-US" sz="2800" dirty="0"/>
          </a:p>
          <a:p>
            <a:pPr lvl="1"/>
            <a:r>
              <a:rPr lang="zh-CN" altLang="en-US" sz="2800" dirty="0">
                <a:sym typeface="+mn-ea"/>
              </a:rPr>
              <a:t>文件是命令、电影、音乐、游戏；是程序、是</a:t>
            </a:r>
            <a:r>
              <a:rPr lang="zh-CN" altLang="en-US" sz="2800" dirty="0" smtClean="0">
                <a:sym typeface="+mn-ea"/>
              </a:rPr>
              <a:t>数据</a:t>
            </a:r>
            <a:endParaRPr lang="zh-CN" altLang="en-US" sz="2900" dirty="0"/>
          </a:p>
          <a:p>
            <a:r>
              <a:rPr lang="zh-CN" altLang="en-US" sz="3200" dirty="0" smtClean="0">
                <a:sym typeface="+mn-ea"/>
              </a:rPr>
              <a:t>在</a:t>
            </a:r>
            <a:r>
              <a:rPr lang="en-US" altLang="zh-CN" sz="3200" dirty="0">
                <a:sym typeface="+mn-ea"/>
              </a:rPr>
              <a:t>Unix</a:t>
            </a:r>
            <a:r>
              <a:rPr lang="zh-CN" altLang="en-US" sz="3200" dirty="0">
                <a:sym typeface="+mn-ea"/>
              </a:rPr>
              <a:t>系统中：一切皆为文件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用户能看到的操作系统主要是文件系统，树形目录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2800" dirty="0"/>
              <a:t>文件是用户与操作系统交互所采用的主要工具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[1] Andrew S. Tanenbaum, </a:t>
            </a:r>
            <a:r>
              <a:rPr lang="zh-CN" altLang="en-US" dirty="0">
                <a:sym typeface="+mn-ea"/>
              </a:rPr>
              <a:t>现代操作系统，机械工业出版社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第三版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+mn-ea"/>
              </a:rPr>
              <a:t>,p145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8-2 </a:t>
            </a:r>
            <a:r>
              <a:rPr lang="zh-CN" altLang="en-US" sz="4000" dirty="0">
                <a:solidFill>
                  <a:schemeClr val="tx1"/>
                </a:solidFill>
                <a:sym typeface="+mn-ea"/>
              </a:rPr>
              <a:t>文件的</a:t>
            </a:r>
            <a:r>
              <a:rPr lang="zh-CN" altLang="en-US" sz="4000" dirty="0" smtClean="0">
                <a:solidFill>
                  <a:schemeClr val="tx1"/>
                </a:solidFill>
                <a:sym typeface="+mn-ea"/>
              </a:rPr>
              <a:t>存储结构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文件存储器</a:t>
            </a:r>
            <a:endParaRPr lang="zh-CN" altLang="en-US" sz="3200" dirty="0"/>
          </a:p>
          <a:p>
            <a:r>
              <a:rPr lang="zh-CN" altLang="en-US" sz="3200" dirty="0"/>
              <a:t>逻辑块号到物理块号的映射</a:t>
            </a:r>
            <a:endParaRPr lang="zh-CN" altLang="en-US" sz="3200" dirty="0"/>
          </a:p>
          <a:p>
            <a:r>
              <a:rPr lang="zh-CN" altLang="en-US" sz="3200" dirty="0"/>
              <a:t>连续分配</a:t>
            </a:r>
            <a:endParaRPr lang="zh-CN" altLang="en-US" sz="3200" dirty="0"/>
          </a:p>
          <a:p>
            <a:r>
              <a:rPr lang="zh-CN" altLang="en-US" sz="3200" dirty="0"/>
              <a:t>链接</a:t>
            </a:r>
            <a:r>
              <a:rPr lang="zh-CN" altLang="en-US" sz="3200" dirty="0">
                <a:sym typeface="+mn-ea"/>
              </a:rPr>
              <a:t>分配</a:t>
            </a:r>
            <a:endParaRPr lang="zh-CN" altLang="en-US" sz="3200" dirty="0"/>
          </a:p>
          <a:p>
            <a:r>
              <a:rPr lang="zh-CN" altLang="en-US" sz="3200" dirty="0"/>
              <a:t>索引</a:t>
            </a:r>
            <a:r>
              <a:rPr lang="zh-CN" altLang="en-US" sz="3200" dirty="0">
                <a:sym typeface="+mn-ea"/>
              </a:rPr>
              <a:t>分配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文件存储器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1015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磁盘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随机访问</a:t>
            </a:r>
            <a:endParaRPr lang="zh-CN" altLang="en-US" sz="2665" dirty="0"/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磁带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顺序访问</a:t>
            </a:r>
            <a:endParaRPr lang="zh-CN" altLang="en-US" sz="2665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固态硬盘</a:t>
            </a:r>
            <a:r>
              <a:rPr lang="en-US" altLang="zh-CN" sz="3200" dirty="0">
                <a:sym typeface="+mn-ea"/>
              </a:rPr>
              <a:t>(</a:t>
            </a:r>
            <a:r>
              <a:rPr lang="en-US" altLang="zh-CN" sz="3200" dirty="0">
                <a:sym typeface="+mn-ea"/>
              </a:rPr>
              <a:t>SSD)</a:t>
            </a:r>
            <a:endParaRPr lang="en-US" altLang="zh-CN" sz="32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随机访问</a:t>
            </a:r>
            <a:endParaRPr lang="zh-CN" altLang="en-US" sz="3200" dirty="0"/>
          </a:p>
        </p:txBody>
      </p:sp>
      <p:pic>
        <p:nvPicPr>
          <p:cNvPr id="4" name="图片 3" descr="2011111010516959"/>
          <p:cNvPicPr>
            <a:picLocks noChangeAspect="1"/>
          </p:cNvPicPr>
          <p:nvPr/>
        </p:nvPicPr>
        <p:blipFill>
          <a:blip r:embed="rId1"/>
          <a:srcRect t="24912" b="26053"/>
          <a:stretch>
            <a:fillRect/>
          </a:stretch>
        </p:blipFill>
        <p:spPr>
          <a:xfrm>
            <a:off x="8044642" y="4225637"/>
            <a:ext cx="3502025" cy="1919605"/>
          </a:xfrm>
          <a:prstGeom prst="rect">
            <a:avLst/>
          </a:prstGeom>
        </p:spPr>
      </p:pic>
      <p:pic>
        <p:nvPicPr>
          <p:cNvPr id="5" name="图片 4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15" y="2019300"/>
            <a:ext cx="3442335" cy="29813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 descr="u=2895308967,654382993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54" y="1752197"/>
            <a:ext cx="2431415" cy="1823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逻辑块号到物理块号的映射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20000"/>
              </a:lnSpc>
            </a:pPr>
            <a:r>
              <a:rPr lang="zh-CN" altLang="en-US" sz="3200"/>
              <a:t>逻辑块号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/>
              <a:t>将文件按块大小划分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/>
              <a:t>块在文件内的编号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 sz="3200"/>
              <a:t>物理块号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将文件存储器按块大小划分</a:t>
            </a:r>
            <a:endParaRPr lang="zh-CN" altLang="en-US" sz="28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块在文件存储器内的编号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文件分配方法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逻辑块号到物理块号的映射</a:t>
            </a:r>
            <a:endParaRPr lang="zh-CN" altLang="en-US" sz="28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44565" y="1245235"/>
            <a:ext cx="2425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块《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</a:rPr>
              <a:t>==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》扇区</a:t>
            </a:r>
            <a:endParaRPr lang="zh-CN" altLang="en-US" sz="28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0100" y="1183640"/>
            <a:ext cx="10782935" cy="4948555"/>
          </a:xfrm>
        </p:spPr>
        <p:txBody>
          <a:bodyPr>
            <a:normAutofit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sz="3200" dirty="0"/>
              <a:t>连续的含义</a:t>
            </a:r>
            <a:endParaRPr lang="zh-CN" altLang="en-US" sz="3200" dirty="0"/>
          </a:p>
          <a:p>
            <a:pPr lvl="1">
              <a:lnSpc>
                <a:spcPct val="160000"/>
              </a:lnSpc>
            </a:pPr>
            <a:r>
              <a:rPr lang="zh-CN" altLang="en-US" sz="2800" dirty="0"/>
              <a:t>文件中数据按存储器的物理块号</a:t>
            </a:r>
            <a:r>
              <a:rPr lang="zh-CN" altLang="en-US" sz="2800" dirty="0"/>
              <a:t>地址连续存放</a:t>
            </a:r>
            <a:endParaRPr lang="zh-CN" altLang="en-US" sz="2800" dirty="0"/>
          </a:p>
          <a:p>
            <a:pPr lvl="1">
              <a:lnSpc>
                <a:spcPct val="160000"/>
              </a:lnSpc>
            </a:pPr>
            <a:r>
              <a:rPr lang="zh-CN" altLang="en-US" sz="2800" dirty="0"/>
              <a:t>按物理</a:t>
            </a:r>
            <a:r>
              <a:rPr lang="zh-CN" altLang="en-US" sz="2800" dirty="0">
                <a:sym typeface="+mn-ea"/>
              </a:rPr>
              <a:t>块号</a:t>
            </a:r>
            <a:r>
              <a:rPr lang="zh-CN" altLang="en-US" sz="2800" dirty="0"/>
              <a:t>地址的顺序访问存储器，速度最快</a:t>
            </a:r>
            <a:endParaRPr lang="zh-CN" altLang="en-US" sz="3110" dirty="0"/>
          </a:p>
          <a:p>
            <a:pPr>
              <a:lnSpc>
                <a:spcPct val="160000"/>
              </a:lnSpc>
            </a:pPr>
            <a:r>
              <a:rPr lang="zh-CN" altLang="en-US" sz="3200" dirty="0">
                <a:sym typeface="+mn-ea"/>
              </a:rPr>
              <a:t>文件位置</a:t>
            </a:r>
            <a:endParaRPr lang="zh-CN" altLang="en-US" sz="311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800" dirty="0">
                <a:sym typeface="+mn-ea"/>
              </a:rPr>
              <a:t>起始块号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800" dirty="0">
                <a:sym typeface="+mn-ea"/>
              </a:rPr>
              <a:t>块数</a:t>
            </a:r>
            <a:endParaRPr lang="zh-CN" altLang="en-US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连续分配</a:t>
            </a:r>
            <a:endParaRPr lang="zh-CN" altLang="en-US" sz="4000" dirty="0"/>
          </a:p>
        </p:txBody>
      </p:sp>
      <p:grpSp>
        <p:nvGrpSpPr>
          <p:cNvPr id="14" name="组合 14"/>
          <p:cNvGrpSpPr/>
          <p:nvPr/>
        </p:nvGrpSpPr>
        <p:grpSpPr>
          <a:xfrm>
            <a:off x="6633695" y="3686360"/>
            <a:ext cx="4556218" cy="1770343"/>
            <a:chOff x="4390" y="2632"/>
            <a:chExt cx="4931" cy="1302"/>
          </a:xfrm>
          <a:noFill/>
        </p:grpSpPr>
        <p:sp>
          <p:nvSpPr>
            <p:cNvPr id="13" name="文本框 13"/>
            <p:cNvSpPr txBox="1"/>
            <p:nvPr/>
          </p:nvSpPr>
          <p:spPr>
            <a:xfrm>
              <a:off x="8248" y="2657"/>
              <a:ext cx="107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最大块号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" name="文本框 12"/>
            <p:cNvSpPr txBox="1"/>
            <p:nvPr/>
          </p:nvSpPr>
          <p:spPr>
            <a:xfrm>
              <a:off x="4390" y="2632"/>
              <a:ext cx="688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第0块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" name="文本框 9"/>
            <p:cNvSpPr txBox="1"/>
            <p:nvPr/>
          </p:nvSpPr>
          <p:spPr>
            <a:xfrm>
              <a:off x="5447" y="2650"/>
              <a:ext cx="107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文件i长度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矩形 1"/>
            <p:cNvSpPr/>
            <p:nvPr/>
          </p:nvSpPr>
          <p:spPr>
            <a:xfrm>
              <a:off x="4700" y="2981"/>
              <a:ext cx="4133" cy="375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矩形 2"/>
            <p:cNvSpPr/>
            <p:nvPr/>
          </p:nvSpPr>
          <p:spPr>
            <a:xfrm>
              <a:off x="5633" y="2981"/>
              <a:ext cx="746" cy="375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矩形 3"/>
            <p:cNvSpPr/>
            <p:nvPr/>
          </p:nvSpPr>
          <p:spPr>
            <a:xfrm>
              <a:off x="6768" y="2981"/>
              <a:ext cx="966" cy="375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0" name="直接箭头连接符 4"/>
            <p:cNvCxnSpPr/>
            <p:nvPr/>
          </p:nvCxnSpPr>
          <p:spPr>
            <a:xfrm flipV="1">
              <a:off x="5633" y="3355"/>
              <a:ext cx="0" cy="21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9"/>
            <p:cNvSpPr txBox="1"/>
            <p:nvPr/>
          </p:nvSpPr>
          <p:spPr>
            <a:xfrm>
              <a:off x="4688" y="3587"/>
              <a:ext cx="1238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 dirty="0" err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文件i起始块号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1" name="直接箭头连接符 6"/>
            <p:cNvCxnSpPr/>
            <p:nvPr/>
          </p:nvCxnSpPr>
          <p:spPr>
            <a:xfrm flipV="1">
              <a:off x="6773" y="3349"/>
              <a:ext cx="0" cy="21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7"/>
            <p:cNvSpPr txBox="1"/>
            <p:nvPr/>
          </p:nvSpPr>
          <p:spPr>
            <a:xfrm>
              <a:off x="6422" y="3581"/>
              <a:ext cx="1238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文件j起始块号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文本框 11"/>
            <p:cNvSpPr txBox="1"/>
            <p:nvPr/>
          </p:nvSpPr>
          <p:spPr>
            <a:xfrm>
              <a:off x="6709" y="2646"/>
              <a:ext cx="107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文件j长度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5" y="1182370"/>
            <a:ext cx="10971530" cy="491617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 smtClean="0"/>
              <a:t>适合</a:t>
            </a:r>
            <a:r>
              <a:rPr lang="zh-CN" altLang="en-US" sz="3200" dirty="0"/>
              <a:t>设备：磁盘、磁带、固态硬盘</a:t>
            </a:r>
            <a:r>
              <a:rPr lang="en-US" altLang="zh-CN" sz="3200" dirty="0"/>
              <a:t>SSD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/>
              <a:t>存取文件的速度：快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/>
              <a:t>读写方式：顺序、随机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/>
              <a:t>文件长度：不</a:t>
            </a:r>
            <a:r>
              <a:rPr lang="zh-CN" altLang="en-US" sz="3200" dirty="0" smtClean="0"/>
              <a:t>可变，无法扩展文件内容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 smtClean="0"/>
              <a:t>空间利用率：存在</a:t>
            </a:r>
            <a:r>
              <a:rPr lang="zh-CN" altLang="en-US" sz="3200" dirty="0" smtClean="0"/>
              <a:t>外碎片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/>
              <a:t>应用：数据备份</a:t>
            </a:r>
            <a:endParaRPr lang="zh-CN" altLang="en-US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连续分配的特点</a:t>
            </a:r>
            <a:endParaRPr lang="zh-CN" altLang="en-US" sz="40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3270" y="274955"/>
            <a:ext cx="5739130" cy="908050"/>
          </a:xfrm>
        </p:spPr>
        <p:txBody>
          <a:bodyPr/>
          <a:lstStyle/>
          <a:p>
            <a:r>
              <a:rPr lang="zh-CN" altLang="en-US" sz="4000" dirty="0" smtClean="0"/>
              <a:t>基于扩展的连续分配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 lnSpcReduction="20000"/>
          </a:bodyPr>
          <a:lstStyle/>
          <a:p>
            <a:pPr>
              <a:lnSpc>
                <a:spcPct val="190000"/>
              </a:lnSpc>
            </a:pPr>
            <a:r>
              <a:rPr lang="zh-CN" altLang="en-US" sz="3200" dirty="0">
                <a:sym typeface="+mn-ea"/>
              </a:rPr>
              <a:t>扩展（</a:t>
            </a:r>
            <a:r>
              <a:rPr lang="en-US" altLang="zh-CN" sz="3200" dirty="0">
                <a:sym typeface="+mn-ea"/>
              </a:rPr>
              <a:t>e</a:t>
            </a:r>
            <a:r>
              <a:rPr lang="en-US" altLang="en-US" sz="3200" dirty="0">
                <a:sym typeface="+mn-ea"/>
              </a:rPr>
              <a:t>xtent</a:t>
            </a:r>
            <a:r>
              <a:rPr lang="zh-CN" altLang="en-US" sz="3200" dirty="0">
                <a:sym typeface="+mn-ea"/>
              </a:rPr>
              <a:t>）</a:t>
            </a:r>
            <a:endParaRPr lang="en-US" altLang="zh-CN" sz="3200" dirty="0">
              <a:sym typeface="+mn-ea"/>
            </a:endParaRPr>
          </a:p>
          <a:p>
            <a:pPr lvl="1">
              <a:lnSpc>
                <a:spcPct val="190000"/>
              </a:lnSpc>
            </a:pPr>
            <a:r>
              <a:rPr lang="zh-CN" altLang="en-US" sz="2800" dirty="0" smtClean="0">
                <a:sym typeface="+mn-ea"/>
              </a:rPr>
              <a:t>文件的另一部分存于</a:t>
            </a:r>
            <a:r>
              <a:rPr lang="zh-CN" altLang="en-US" sz="2800" dirty="0" smtClean="0">
                <a:sym typeface="+mn-ea"/>
              </a:rPr>
              <a:t>外存上一段连续的数据块，称为一个扩展</a:t>
            </a:r>
            <a:endParaRPr lang="en-US" altLang="en-US" sz="2800" dirty="0"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zh-CN" altLang="en-US" sz="3200" dirty="0">
                <a:sym typeface="+mn-ea"/>
              </a:rPr>
              <a:t>文件系统以一个扩展为单位为文件分配外存空间</a:t>
            </a:r>
            <a:endParaRPr lang="en-US" altLang="zh-CN" sz="3200" dirty="0"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zh-CN" altLang="en-US" sz="3200" dirty="0">
                <a:sym typeface="+mn-ea"/>
              </a:rPr>
              <a:t>一个文件可能由多个扩展组成，多个扩展采用链式管理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90000"/>
              </a:lnSpc>
            </a:pPr>
            <a:r>
              <a:rPr lang="zh-CN" altLang="en-US" sz="3200" dirty="0">
                <a:sym typeface="+mn-ea"/>
              </a:rPr>
              <a:t>Veritas文件系统采用了基于扩展的连续分配方案</a:t>
            </a:r>
            <a:endParaRPr lang="en-US" altLang="en-US" sz="2400" dirty="0" smtClean="0">
              <a:sym typeface="+mn-ea"/>
            </a:endParaRPr>
          </a:p>
          <a:p>
            <a:endParaRPr lang="en-US" altLang="en-US" sz="2400" dirty="0" smtClean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0735" y="274955"/>
            <a:ext cx="9861665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链接分配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6472844" cy="4993005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链接分配的概念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>
                <a:sym typeface="+mn-ea"/>
              </a:rPr>
              <a:t>以块为单位分配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>
                <a:sym typeface="+mn-ea"/>
              </a:rPr>
              <a:t>文件的数据之间连续性靠指针相连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>
                <a:sym typeface="+mn-ea"/>
              </a:rPr>
              <a:t>空指针作为结束标志</a:t>
            </a:r>
            <a:endParaRPr lang="zh-CN" altLang="en-US" sz="2800" dirty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文件位置：第一个块号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适合设备：磁盘、</a:t>
            </a:r>
            <a:r>
              <a:rPr lang="en-US" altLang="zh-CN" sz="3200" dirty="0">
                <a:sym typeface="+mn-ea"/>
              </a:rPr>
              <a:t>SSD</a:t>
            </a:r>
            <a:endParaRPr lang="en-US" altLang="zh-CN" sz="3200" dirty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不适合磁带</a:t>
            </a:r>
            <a:endParaRPr lang="zh-CN" altLang="en-US" sz="3200" dirty="0"/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0015" y="1550510"/>
            <a:ext cx="3754553" cy="4259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本章目录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>
                <a:sym typeface="+mn-ea"/>
              </a:rPr>
              <a:t>文件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文件存储结构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目录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文件共享与保护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文件系统架构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文件系统的接口</a:t>
            </a:r>
            <a:endParaRPr lang="zh-CN" altLang="en-US" sz="3200" dirty="0">
              <a:sym typeface="+mn-ea"/>
            </a:endParaRPr>
          </a:p>
          <a:p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0735" y="274955"/>
            <a:ext cx="9861665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链接分配</a:t>
            </a:r>
            <a:r>
              <a:rPr lang="zh-CN" altLang="en-US" sz="4000" dirty="0">
                <a:sym typeface="+mn-ea"/>
              </a:rPr>
              <a:t>的特点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9300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 smtClean="0">
                <a:sym typeface="+mn-ea"/>
              </a:rPr>
              <a:t>存取</a:t>
            </a:r>
            <a:r>
              <a:rPr lang="zh-CN" altLang="en-US" sz="3200" dirty="0">
                <a:sym typeface="+mn-ea"/>
              </a:rPr>
              <a:t>文件的速度：慢，寻道时间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访问</a:t>
            </a:r>
            <a:r>
              <a:rPr lang="zh-CN" altLang="en-US" sz="3200" dirty="0">
                <a:sym typeface="+mn-ea"/>
              </a:rPr>
              <a:t>方式：只能顺序、不能随机访问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文件长度：可变</a:t>
            </a:r>
            <a:endParaRPr lang="zh-CN" altLang="en-US" sz="3200" dirty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空间利用率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665" dirty="0">
                <a:sym typeface="+mn-ea"/>
              </a:rPr>
              <a:t>碎片</a:t>
            </a:r>
            <a:r>
              <a:rPr lang="zh-CN" altLang="en-US" sz="2665" dirty="0" smtClean="0">
                <a:sym typeface="+mn-ea"/>
              </a:rPr>
              <a:t>：最后一个数据块可能产生内碎片，但</a:t>
            </a:r>
            <a:r>
              <a:rPr lang="zh-CN" altLang="en-US" sz="2665" dirty="0" smtClean="0">
                <a:sym typeface="+mn-ea"/>
              </a:rPr>
              <a:t>无关紧要</a:t>
            </a:r>
            <a:endParaRPr lang="en-US" altLang="zh-CN" sz="2665" dirty="0" smtClean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dirty="0" smtClean="0">
                <a:sym typeface="+mn-ea"/>
              </a:rPr>
              <a:t>可靠性：差</a:t>
            </a:r>
            <a:endParaRPr lang="zh-CN" altLang="en-US" sz="32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0" y="2014855"/>
            <a:ext cx="3594735" cy="411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文件分配表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 lnSpcReduction="20000"/>
          </a:bodyPr>
          <a:lstStyle/>
          <a:p>
            <a:r>
              <a:rPr lang="zh-CN" altLang="en-US" sz="3200" dirty="0">
                <a:sym typeface="+mn-ea"/>
              </a:rPr>
              <a:t>文件分配表</a:t>
            </a:r>
            <a:r>
              <a:rPr lang="en-US" altLang="zh-CN" sz="3200" dirty="0">
                <a:sym typeface="+mn-ea"/>
              </a:rPr>
              <a:t>FAT(</a:t>
            </a:r>
            <a:r>
              <a:rPr lang="en-US" altLang="en-US" sz="3200" dirty="0">
                <a:sym typeface="+mn-ea"/>
              </a:rPr>
              <a:t>File-Allocation Table)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整个文件系统一个</a:t>
            </a:r>
            <a:r>
              <a:rPr lang="zh-CN" altLang="en-US" sz="2800" dirty="0">
                <a:sym typeface="+mn-ea"/>
              </a:rPr>
              <a:t>文件分配表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行号对应块号</a:t>
            </a:r>
            <a:endParaRPr lang="zh-CN" altLang="en-US" sz="2800" dirty="0">
              <a:sym typeface="+mn-ea"/>
            </a:endParaRPr>
          </a:p>
          <a:p>
            <a:r>
              <a:rPr lang="zh-CN" altLang="en-US" sz="3200" dirty="0"/>
              <a:t>每个</a:t>
            </a:r>
            <a:r>
              <a:rPr lang="zh-CN" altLang="en-US" sz="3200" dirty="0">
                <a:sym typeface="+mn-ea"/>
              </a:rPr>
              <a:t>表项描述</a:t>
            </a:r>
            <a:r>
              <a:rPr lang="zh-CN" altLang="en-US" sz="3200" dirty="0">
                <a:sym typeface="+mn-ea"/>
              </a:rPr>
              <a:t>一个</a:t>
            </a:r>
            <a:r>
              <a:rPr lang="zh-CN" altLang="en-US" sz="3200" dirty="0"/>
              <a:t>块</a:t>
            </a:r>
            <a:endParaRPr lang="zh-CN" altLang="en-US" sz="3200" dirty="0"/>
          </a:p>
          <a:p>
            <a:pPr lvl="1"/>
            <a:r>
              <a:rPr lang="zh-CN" altLang="en-US" sz="2800" dirty="0"/>
              <a:t>该块属于文件：存放该块的下一块的块号</a:t>
            </a:r>
            <a:endParaRPr lang="zh-CN" altLang="en-US" sz="2800" dirty="0"/>
          </a:p>
          <a:p>
            <a:pPr lvl="1"/>
            <a:r>
              <a:rPr lang="zh-CN" altLang="en-US" sz="2800" dirty="0"/>
              <a:t>该块为空闲块：</a:t>
            </a:r>
            <a:r>
              <a:rPr lang="en-US" altLang="zh-CN" sz="2800" dirty="0" smtClean="0"/>
              <a:t>0</a:t>
            </a:r>
            <a:endParaRPr lang="en-US" altLang="zh-CN" sz="2800" dirty="0" smtClean="0"/>
          </a:p>
          <a:p>
            <a:r>
              <a:rPr lang="zh-CN" altLang="en-US" sz="3200" dirty="0" smtClean="0"/>
              <a:t>文件地址：</a:t>
            </a:r>
            <a:r>
              <a:rPr lang="zh-CN" altLang="en-US" sz="3200" dirty="0" smtClean="0"/>
              <a:t>记录文件第</a:t>
            </a:r>
            <a:r>
              <a:rPr lang="zh-CN" altLang="en-US" sz="3200" dirty="0"/>
              <a:t>一块的块</a:t>
            </a:r>
            <a:r>
              <a:rPr lang="zh-CN" altLang="en-US" sz="3200" dirty="0" smtClean="0"/>
              <a:t>号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6851" y="1495743"/>
            <a:ext cx="3377421" cy="446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文件分配表的特点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文件</a:t>
            </a:r>
            <a:r>
              <a:rPr lang="zh-CN" altLang="en-US" sz="3200" dirty="0"/>
              <a:t>最后一块对应的表项特殊标记</a:t>
            </a:r>
            <a:endParaRPr lang="en-US" altLang="zh-CN" sz="3200" dirty="0"/>
          </a:p>
          <a:p>
            <a:r>
              <a:rPr lang="zh-CN" altLang="en-US" sz="3200" dirty="0"/>
              <a:t>每个文件对应</a:t>
            </a:r>
            <a:r>
              <a:rPr lang="en-US" altLang="zh-CN" sz="3200" dirty="0"/>
              <a:t>FAT</a:t>
            </a:r>
            <a:r>
              <a:rPr lang="zh-CN" altLang="en-US" sz="3200" dirty="0"/>
              <a:t>中的一条链</a:t>
            </a:r>
            <a:endParaRPr lang="zh-CN" altLang="en-US" sz="3200" dirty="0"/>
          </a:p>
          <a:p>
            <a:r>
              <a:rPr lang="zh-CN" altLang="en-US" sz="3200" dirty="0"/>
              <a:t>访问方式</a:t>
            </a:r>
            <a:endParaRPr lang="zh-CN" altLang="en-US" sz="3200" dirty="0"/>
          </a:p>
          <a:p>
            <a:pPr lvl="1"/>
            <a:r>
              <a:rPr lang="zh-CN" altLang="en-US" sz="2665" dirty="0"/>
              <a:t>逻辑上为顺序访问，但链表在内存，支持随机访问</a:t>
            </a:r>
            <a:endParaRPr lang="zh-CN" altLang="en-US" sz="2665" dirty="0"/>
          </a:p>
          <a:p>
            <a:r>
              <a:rPr lang="zh-CN" altLang="en-US" sz="3200" dirty="0"/>
              <a:t>脆弱性</a:t>
            </a:r>
            <a:endParaRPr lang="zh-CN" altLang="en-US" sz="3200" dirty="0"/>
          </a:p>
          <a:p>
            <a:pPr lvl="1"/>
            <a:r>
              <a:rPr lang="zh-CN" altLang="en-US" sz="2800" dirty="0"/>
              <a:t>链交叉</a:t>
            </a:r>
            <a:r>
              <a:rPr lang="en-US" altLang="zh-CN" sz="2800" dirty="0"/>
              <a:t>==</a:t>
            </a:r>
            <a:r>
              <a:rPr lang="zh-CN" altLang="en-US" sz="2800" dirty="0"/>
              <a:t>》备份</a:t>
            </a:r>
            <a:endParaRPr lang="en-US" altLang="zh-CN" sz="28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索引分配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5000"/>
          </a:bodyPr>
          <a:lstStyle/>
          <a:p>
            <a:pPr>
              <a:lnSpc>
                <a:spcPct val="140000"/>
              </a:lnSpc>
            </a:pPr>
            <a:r>
              <a:rPr lang="zh-CN" altLang="en-US" sz="3400" dirty="0"/>
              <a:t>前两种</a:t>
            </a:r>
            <a:r>
              <a:rPr lang="zh-CN" altLang="en-US" sz="3400" dirty="0" smtClean="0"/>
              <a:t>方法（连续、链接分配）</a:t>
            </a:r>
            <a:endParaRPr lang="zh-CN" altLang="en-US" sz="3400" dirty="0"/>
          </a:p>
          <a:p>
            <a:pPr lvl="1">
              <a:lnSpc>
                <a:spcPct val="140000"/>
              </a:lnSpc>
            </a:pPr>
            <a:r>
              <a:rPr lang="zh-CN" altLang="en-US" sz="2900" dirty="0"/>
              <a:t>连续分配：碎片</a:t>
            </a:r>
            <a:endParaRPr lang="zh-CN" altLang="en-US" sz="2900" dirty="0"/>
          </a:p>
          <a:p>
            <a:pPr lvl="1">
              <a:lnSpc>
                <a:spcPct val="140000"/>
              </a:lnSpc>
            </a:pPr>
            <a:r>
              <a:rPr lang="zh-CN" altLang="en-US" sz="2900" dirty="0"/>
              <a:t>链接分配：不能随机访问</a:t>
            </a:r>
            <a:endParaRPr lang="zh-CN" altLang="en-US" sz="2900" dirty="0"/>
          </a:p>
          <a:p>
            <a:pPr>
              <a:lnSpc>
                <a:spcPct val="140000"/>
              </a:lnSpc>
            </a:pPr>
            <a:r>
              <a:rPr lang="zh-CN" altLang="en-US" sz="3400" dirty="0"/>
              <a:t>索引表</a:t>
            </a:r>
            <a:endParaRPr lang="zh-CN" altLang="en-US" sz="3400" dirty="0"/>
          </a:p>
          <a:p>
            <a:pPr lvl="1">
              <a:lnSpc>
                <a:spcPct val="140000"/>
              </a:lnSpc>
            </a:pPr>
            <a:r>
              <a:rPr lang="zh-CN" altLang="en-US" sz="2900" dirty="0"/>
              <a:t>记录数据块号，非连续分配</a:t>
            </a:r>
            <a:endParaRPr lang="zh-CN" altLang="en-US" sz="2900" dirty="0"/>
          </a:p>
          <a:p>
            <a:pPr lvl="1">
              <a:lnSpc>
                <a:spcPct val="140000"/>
              </a:lnSpc>
            </a:pPr>
            <a:r>
              <a:rPr lang="zh-CN" altLang="en-US" sz="2900" dirty="0"/>
              <a:t>文件中地址</a:t>
            </a:r>
            <a:r>
              <a:rPr lang="en-US" altLang="zh-CN" sz="2900" dirty="0"/>
              <a:t>=</a:t>
            </a:r>
            <a:r>
              <a:rPr lang="zh-CN" altLang="en-US" sz="2900" dirty="0"/>
              <a:t>》数据块</a:t>
            </a:r>
            <a:r>
              <a:rPr lang="zh-CN" altLang="en-US" sz="2900" dirty="0" smtClean="0"/>
              <a:t>号</a:t>
            </a:r>
            <a:endParaRPr lang="zh-CN" altLang="en-US" sz="29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索引分配的类型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3400" dirty="0" smtClean="0"/>
              <a:t>单级索引</a:t>
            </a:r>
            <a:endParaRPr lang="zh-CN" altLang="en-US" sz="3400" dirty="0" smtClean="0"/>
          </a:p>
          <a:p>
            <a:pPr lvl="1">
              <a:lnSpc>
                <a:spcPct val="140000"/>
              </a:lnSpc>
            </a:pPr>
            <a:r>
              <a:rPr lang="zh-CN" altLang="en-US" sz="2830" dirty="0" smtClean="0"/>
              <a:t>每个文件对应一个索引表</a:t>
            </a:r>
            <a:endParaRPr lang="zh-CN" altLang="en-US" sz="2830" dirty="0" smtClean="0"/>
          </a:p>
          <a:p>
            <a:pPr lvl="1">
              <a:lnSpc>
                <a:spcPct val="140000"/>
              </a:lnSpc>
            </a:pPr>
            <a:r>
              <a:rPr lang="zh-CN" altLang="en-US" sz="2900" dirty="0" smtClean="0"/>
              <a:t>文件很大时，索引表的存放成为问题</a:t>
            </a:r>
            <a:endParaRPr lang="zh-CN" altLang="en-US" sz="2900" dirty="0" smtClean="0"/>
          </a:p>
          <a:p>
            <a:pPr>
              <a:lnSpc>
                <a:spcPct val="140000"/>
              </a:lnSpc>
            </a:pPr>
            <a:r>
              <a:rPr lang="zh-CN" altLang="en-US" sz="3400" dirty="0">
                <a:sym typeface="+mn-ea"/>
              </a:rPr>
              <a:t>多级索引</a:t>
            </a:r>
            <a:endParaRPr lang="zh-CN" altLang="en-US" sz="3400" dirty="0"/>
          </a:p>
          <a:p>
            <a:pPr lvl="1">
              <a:lnSpc>
                <a:spcPct val="140000"/>
              </a:lnSpc>
            </a:pPr>
            <a:r>
              <a:rPr lang="zh-CN" altLang="en-US" sz="2900" dirty="0">
                <a:sym typeface="+mn-ea"/>
              </a:rPr>
              <a:t>索引结构与文件大小的关系</a:t>
            </a:r>
            <a:endParaRPr lang="zh-CN" altLang="en-US" sz="2900" dirty="0"/>
          </a:p>
          <a:p>
            <a:pPr lvl="1">
              <a:lnSpc>
                <a:spcPct val="140000"/>
              </a:lnSpc>
            </a:pPr>
            <a:r>
              <a:rPr lang="zh-CN" altLang="en-US" sz="2830" dirty="0"/>
              <a:t>多次访问索引表</a:t>
            </a:r>
            <a:endParaRPr lang="zh-CN" altLang="en-US" sz="283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单级索引和多级索引示意</a:t>
            </a:r>
            <a:endParaRPr lang="zh-CN" altLang="en-US"/>
          </a:p>
        </p:txBody>
      </p:sp>
      <p:pic>
        <p:nvPicPr>
          <p:cNvPr id="4" name="Picture 4" descr="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8375" y="1804035"/>
            <a:ext cx="4862195" cy="42697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2066290"/>
            <a:ext cx="5203825" cy="3558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Unix</a:t>
            </a:r>
            <a:r>
              <a:rPr lang="zh-CN" altLang="en-US" sz="4000" dirty="0"/>
              <a:t>的混合索引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多级索引的缺陷</a:t>
            </a:r>
            <a:endParaRPr lang="zh-CN" altLang="en-US" sz="3200" dirty="0"/>
          </a:p>
          <a:p>
            <a:pPr lvl="1"/>
            <a:r>
              <a:rPr lang="zh-CN" altLang="en-US" sz="2800" dirty="0"/>
              <a:t>多次索引，多次访问磁盘</a:t>
            </a:r>
            <a:endParaRPr lang="zh-CN" altLang="en-US" sz="2800" dirty="0"/>
          </a:p>
          <a:p>
            <a:r>
              <a:rPr lang="en-US" altLang="zh-CN" sz="3200" dirty="0">
                <a:sym typeface="+mn-ea"/>
              </a:rPr>
              <a:t>Unix</a:t>
            </a:r>
            <a:r>
              <a:rPr lang="zh-CN" altLang="en-US" sz="3200" dirty="0">
                <a:sym typeface="+mn-ea"/>
              </a:rPr>
              <a:t>研究发现</a:t>
            </a:r>
            <a:endParaRPr lang="zh-CN" altLang="en-US" sz="3200" dirty="0"/>
          </a:p>
          <a:p>
            <a:pPr lvl="1"/>
            <a:r>
              <a:rPr lang="zh-CN" altLang="en-US" sz="2800" dirty="0">
                <a:sym typeface="+mn-ea"/>
              </a:rPr>
              <a:t>80%以上文件 &lt; 10KB</a:t>
            </a:r>
            <a:endParaRPr lang="zh-CN" altLang="en-US" sz="2800" dirty="0"/>
          </a:p>
          <a:p>
            <a:r>
              <a:rPr lang="zh-CN" altLang="en-US" sz="3200" dirty="0"/>
              <a:t>目标</a:t>
            </a:r>
            <a:endParaRPr lang="zh-CN" altLang="en-US" sz="3200" dirty="0"/>
          </a:p>
          <a:p>
            <a:pPr lvl="1" algn="l">
              <a:buClrTx/>
              <a:buSzTx/>
              <a:buFontTx/>
            </a:pPr>
            <a:r>
              <a:rPr lang="zh-CN" altLang="en-US" sz="2800" dirty="0"/>
              <a:t>既能表示大文件，又能方便小文件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Unix</a:t>
            </a:r>
            <a:r>
              <a:rPr lang="zh-CN" altLang="en-US" sz="4000" dirty="0"/>
              <a:t>的混合索引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183640"/>
            <a:ext cx="4644044" cy="494284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直接</a:t>
            </a:r>
            <a:r>
              <a:rPr lang="zh-CN" altLang="en-US" sz="3200" dirty="0"/>
              <a:t>索引</a:t>
            </a:r>
            <a:endParaRPr lang="zh-CN" altLang="en-US" sz="3200" dirty="0"/>
          </a:p>
          <a:p>
            <a:r>
              <a:rPr lang="zh-CN" altLang="en-US" sz="3200" dirty="0"/>
              <a:t>一级索引</a:t>
            </a:r>
            <a:endParaRPr lang="zh-CN" altLang="en-US" sz="3200" dirty="0"/>
          </a:p>
          <a:p>
            <a:r>
              <a:rPr lang="zh-CN" altLang="en-US" sz="3200" dirty="0"/>
              <a:t>二级索引</a:t>
            </a:r>
            <a:endParaRPr lang="zh-CN" altLang="en-US" sz="3200" dirty="0"/>
          </a:p>
          <a:p>
            <a:r>
              <a:rPr lang="zh-CN" altLang="en-US" sz="3200" dirty="0"/>
              <a:t>三级索引</a:t>
            </a:r>
            <a:endParaRPr lang="zh-CN" altLang="en-US" sz="3200" dirty="0"/>
          </a:p>
          <a:p>
            <a:r>
              <a:rPr lang="zh-CN" altLang="en-US" sz="3200" dirty="0" smtClean="0"/>
              <a:t>优点</a:t>
            </a:r>
            <a:endParaRPr lang="en-US" altLang="zh-CN" sz="3200" dirty="0" smtClean="0"/>
          </a:p>
          <a:p>
            <a:pPr lvl="1"/>
            <a:r>
              <a:rPr lang="zh-CN" altLang="en-US" sz="2800" dirty="0" smtClean="0"/>
              <a:t>兼顾大文件与小</a:t>
            </a:r>
            <a:r>
              <a:rPr lang="zh-CN" altLang="en-US" sz="2800" dirty="0"/>
              <a:t>文件</a:t>
            </a:r>
            <a:endParaRPr lang="zh-CN" altLang="en-US" sz="2800" dirty="0"/>
          </a:p>
        </p:txBody>
      </p:sp>
      <p:pic>
        <p:nvPicPr>
          <p:cNvPr id="3481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088" y="1420783"/>
            <a:ext cx="6035040" cy="446855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8-3 </a:t>
            </a:r>
            <a:r>
              <a:rPr lang="zh-CN" altLang="en-US" sz="4000" dirty="0">
                <a:solidFill>
                  <a:schemeClr val="tx1"/>
                </a:solidFill>
                <a:sym typeface="+mn-ea"/>
              </a:rPr>
              <a:t>空闲存储</a:t>
            </a:r>
            <a:r>
              <a:rPr lang="zh-CN" altLang="en-US" sz="4000" dirty="0">
                <a:solidFill>
                  <a:schemeClr val="tx1"/>
                </a:solidFill>
                <a:sym typeface="+mn-ea"/>
              </a:rPr>
              <a:t>空间管理</a:t>
            </a:r>
            <a:endParaRPr lang="zh-CN" altLang="en-US" sz="4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ym typeface="+mn-ea"/>
              </a:rPr>
              <a:t>连续空闲空间管理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空闲块链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成组</a:t>
            </a:r>
            <a:r>
              <a:rPr lang="zh-CN" altLang="en-US" sz="3200" dirty="0">
                <a:sym typeface="+mn-ea"/>
              </a:rPr>
              <a:t>空闲块链</a:t>
            </a:r>
            <a:endParaRPr lang="zh-CN" altLang="en-US" sz="3200" dirty="0"/>
          </a:p>
          <a:p>
            <a:r>
              <a:rPr lang="zh-CN" altLang="en-US" sz="3200" dirty="0"/>
              <a:t>位图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59555" y="274955"/>
            <a:ext cx="7522845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连续空闲空间管理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005"/>
            <a:ext cx="10972800" cy="494284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ym typeface="+mn-ea"/>
              </a:rPr>
              <a:t>空闲区列表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空闲区起始块号，空闲块数量</a:t>
            </a:r>
            <a:endParaRPr lang="en-US" altLang="en-US" sz="2800" dirty="0"/>
          </a:p>
          <a:p>
            <a:r>
              <a:rPr lang="zh-CN" altLang="en-US" sz="3200" dirty="0">
                <a:sym typeface="+mn-ea"/>
              </a:rPr>
              <a:t>存储开销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空闲区列表</a:t>
            </a:r>
            <a:r>
              <a:rPr lang="zh-CN" altLang="en-US" sz="2800" dirty="0">
                <a:sym typeface="+mn-ea"/>
              </a:rPr>
              <a:t>的存储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 smtClean="0">
                <a:sym typeface="+mn-ea"/>
              </a:rPr>
              <a:t>时间</a:t>
            </a:r>
            <a:r>
              <a:rPr lang="zh-CN" altLang="en-US" sz="3200" dirty="0">
                <a:sym typeface="+mn-ea"/>
              </a:rPr>
              <a:t>开销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分配/回收空闲区；适应算法，同内存空闲区的管理</a:t>
            </a:r>
            <a:endParaRPr lang="zh-CN" altLang="en-US" sz="28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0872" t="32543" r="36453" b="52944"/>
          <a:stretch>
            <a:fillRect/>
          </a:stretch>
        </p:blipFill>
        <p:spPr>
          <a:xfrm>
            <a:off x="6975475" y="1732915"/>
            <a:ext cx="4662170" cy="15043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400" dirty="0" smtClean="0"/>
              <a:t>文件系统</a:t>
            </a:r>
            <a:endParaRPr lang="zh-CN" altLang="en-US" sz="4400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7055" y="4505960"/>
            <a:ext cx="8534400" cy="862965"/>
          </a:xfrm>
        </p:spPr>
        <p:txBody>
          <a:bodyPr/>
          <a:lstStyle/>
          <a:p>
            <a:pPr algn="r"/>
            <a:r>
              <a:rPr lang="zh-CN" altLang="en-US" sz="2800" dirty="0"/>
              <a:t>山东大学计算机科学与技术</a:t>
            </a:r>
            <a:r>
              <a:rPr lang="zh-CN" altLang="en-US" sz="2800" dirty="0" smtClean="0"/>
              <a:t>学院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1724" y="274955"/>
            <a:ext cx="10260676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空闲块链</a:t>
            </a:r>
            <a:endParaRPr lang="en-US" altLang="zh-CN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/>
              <a:t>空闲块组成链表</a:t>
            </a:r>
            <a:endParaRPr lang="zh-CN" altLang="en-US" sz="2700" dirty="0"/>
          </a:p>
          <a:p>
            <a:pPr lvl="1">
              <a:lnSpc>
                <a:spcPct val="140000"/>
              </a:lnSpc>
            </a:pPr>
            <a:r>
              <a:rPr lang="zh-CN" altLang="en-US" sz="2700" dirty="0"/>
              <a:t>指针放在空闲块中</a:t>
            </a:r>
            <a:endParaRPr lang="zh-CN" altLang="en-US" sz="2700" dirty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存储开销</a:t>
            </a:r>
            <a:endParaRPr lang="zh-CN" altLang="en-US" sz="2700" dirty="0"/>
          </a:p>
          <a:p>
            <a:pPr lvl="1">
              <a:lnSpc>
                <a:spcPct val="140000"/>
              </a:lnSpc>
            </a:pPr>
            <a:r>
              <a:rPr lang="zh-CN" altLang="en-US" sz="2700" dirty="0">
                <a:sym typeface="+mn-ea"/>
              </a:rPr>
              <a:t>仅一个头指针</a:t>
            </a:r>
            <a:endParaRPr lang="zh-CN" altLang="en-US" sz="2700" dirty="0"/>
          </a:p>
          <a:p>
            <a:pPr lvl="1">
              <a:lnSpc>
                <a:spcPct val="140000"/>
              </a:lnSpc>
            </a:pPr>
            <a:r>
              <a:rPr lang="zh-CN" altLang="en-US" sz="2700" dirty="0">
                <a:sym typeface="+mn-ea"/>
              </a:rPr>
              <a:t>没有空间浪费</a:t>
            </a:r>
            <a:endParaRPr lang="zh-CN" altLang="en-US" sz="2700" dirty="0"/>
          </a:p>
          <a:p>
            <a:pPr>
              <a:lnSpc>
                <a:spcPct val="140000"/>
              </a:lnSpc>
            </a:pPr>
            <a:r>
              <a:rPr lang="zh-CN" altLang="en-US" sz="3200" dirty="0" smtClean="0">
                <a:sym typeface="+mn-ea"/>
              </a:rPr>
              <a:t>时间</a:t>
            </a:r>
            <a:r>
              <a:rPr lang="zh-CN" altLang="en-US" sz="3200" dirty="0">
                <a:sym typeface="+mn-ea"/>
              </a:rPr>
              <a:t>开销</a:t>
            </a:r>
            <a:endParaRPr lang="zh-CN" altLang="en-US" sz="2700" dirty="0"/>
          </a:p>
          <a:p>
            <a:pPr lvl="1" algn="l">
              <a:lnSpc>
                <a:spcPct val="140000"/>
              </a:lnSpc>
              <a:buClrTx/>
              <a:buSzTx/>
              <a:buFontTx/>
            </a:pPr>
            <a:r>
              <a:rPr lang="zh-CN" altLang="en-US" sz="2700" dirty="0">
                <a:sym typeface="+mn-ea"/>
              </a:rPr>
              <a:t>分配/回收空闲块，一次磁盘读写</a:t>
            </a:r>
            <a:endParaRPr lang="zh-CN" altLang="en-US" sz="2700" dirty="0">
              <a:sym typeface="+mn-ea"/>
            </a:endParaRPr>
          </a:p>
        </p:txBody>
      </p:sp>
      <p:pic>
        <p:nvPicPr>
          <p:cNvPr id="39939" name="Picture 4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2105" y="1415415"/>
            <a:ext cx="3974465" cy="4658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成组空闲块</a:t>
            </a:r>
            <a:r>
              <a:rPr lang="zh-CN" altLang="en-US" sz="4000" dirty="0">
                <a:sym typeface="+mn-ea"/>
              </a:rPr>
              <a:t>链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/>
              <a:t>空闲块分组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每组</a:t>
            </a:r>
            <a:r>
              <a:rPr lang="en-US" altLang="zh-CN" sz="2800" dirty="0"/>
              <a:t>100</a:t>
            </a:r>
            <a:r>
              <a:rPr lang="zh-CN" altLang="en-US" sz="2800" dirty="0"/>
              <a:t>块</a:t>
            </a:r>
            <a:endParaRPr lang="zh-CN" altLang="en-US" sz="2800" dirty="0"/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下一组索引</a:t>
            </a:r>
            <a:r>
              <a:rPr lang="zh-CN" altLang="en-US" sz="2800" dirty="0"/>
              <a:t>在每组</a:t>
            </a:r>
            <a:r>
              <a:rPr lang="zh-CN" altLang="en-US" sz="2800" dirty="0"/>
              <a:t>最后一块</a:t>
            </a:r>
            <a:endParaRPr lang="zh-CN" altLang="en-US" sz="2800" dirty="0"/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第一组索引放在内存中</a:t>
            </a:r>
            <a:endParaRPr lang="zh-CN" altLang="en-US" sz="2700" dirty="0"/>
          </a:p>
          <a:p>
            <a:pPr>
              <a:lnSpc>
                <a:spcPct val="130000"/>
              </a:lnSpc>
            </a:pPr>
            <a:r>
              <a:rPr lang="zh-CN" altLang="en-US" sz="3200" dirty="0" smtClean="0">
                <a:sym typeface="+mn-ea"/>
              </a:rPr>
              <a:t>存储</a:t>
            </a:r>
            <a:r>
              <a:rPr lang="zh-CN" altLang="en-US" sz="3200" dirty="0">
                <a:sym typeface="+mn-ea"/>
              </a:rPr>
              <a:t>开销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第一组索引占用内存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其他空闲块索引利用空闲块</a:t>
            </a:r>
            <a:endParaRPr lang="zh-CN" altLang="en-US" sz="2800" dirty="0">
              <a:sym typeface="+mn-ea"/>
            </a:endParaRPr>
          </a:p>
        </p:txBody>
      </p:sp>
      <p:pic>
        <p:nvPicPr>
          <p:cNvPr id="4" name="图片 3" descr="201706221124082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4219" y="1587731"/>
            <a:ext cx="5888182" cy="4381442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成组空闲块链方法的时间开销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分配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一般情况下，在内存中进行，几次访存时间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最后一块，不能直接分配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有一次读磁盘操作</a:t>
            </a:r>
            <a:endParaRPr lang="zh-CN" altLang="en-US" sz="2665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回收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一般情况下，在内存中进行，几次访存时间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/>
              <a:t>当前组满（</a:t>
            </a:r>
            <a:r>
              <a:rPr lang="en-US" altLang="zh-CN" sz="2800" dirty="0"/>
              <a:t>100</a:t>
            </a:r>
            <a:r>
              <a:rPr lang="zh-CN" altLang="en-US" sz="2800" dirty="0"/>
              <a:t>块）时，需建立新的组</a:t>
            </a:r>
            <a:endParaRPr lang="zh-CN" altLang="en-US" sz="2800" dirty="0"/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有一次写</a:t>
            </a:r>
            <a:r>
              <a:rPr lang="zh-CN" altLang="en-US" sz="2800" dirty="0">
                <a:sym typeface="+mn-ea"/>
              </a:rPr>
              <a:t>磁盘操作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8390" y="274955"/>
            <a:ext cx="5414010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位图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04220" cy="494284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位图</a:t>
            </a:r>
            <a:r>
              <a:rPr lang="en-US" altLang="zh-CN" sz="3200" dirty="0">
                <a:sym typeface="+mn-ea"/>
              </a:rPr>
              <a:t>(bit map,bit vector)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连续的一组存储单元，每位对应</a:t>
            </a:r>
            <a:r>
              <a:rPr lang="zh-CN" altLang="en-US" sz="2800" dirty="0" smtClean="0">
                <a:sym typeface="+mn-ea"/>
              </a:rPr>
              <a:t>一个盘块</a:t>
            </a:r>
            <a:endParaRPr lang="en-US" altLang="zh-CN" sz="2800" dirty="0" smtClean="0"/>
          </a:p>
          <a:p>
            <a:pPr lvl="1">
              <a:lnSpc>
                <a:spcPct val="130000"/>
              </a:lnSpc>
            </a:pPr>
            <a:r>
              <a:rPr lang="zh-CN" altLang="en-US" sz="2800" dirty="0" smtClean="0">
                <a:sym typeface="+mn-ea"/>
              </a:rPr>
              <a:t>系统</a:t>
            </a:r>
            <a:r>
              <a:rPr lang="zh-CN" altLang="en-US" sz="2800" dirty="0">
                <a:sym typeface="+mn-ea"/>
              </a:rPr>
              <a:t>启动后，存放在内存</a:t>
            </a:r>
            <a:r>
              <a:rPr lang="zh-CN" altLang="en-US" sz="2800" dirty="0" smtClean="0">
                <a:sym typeface="+mn-ea"/>
              </a:rPr>
              <a:t>中</a:t>
            </a:r>
            <a:endParaRPr lang="zh-CN" altLang="en-US" sz="2700" dirty="0"/>
          </a:p>
          <a:p>
            <a:pPr>
              <a:lnSpc>
                <a:spcPct val="130000"/>
              </a:lnSpc>
            </a:pPr>
            <a:r>
              <a:rPr lang="zh-CN" altLang="en-US" sz="3200" dirty="0" smtClean="0">
                <a:sym typeface="+mn-ea"/>
              </a:rPr>
              <a:t>存储</a:t>
            </a:r>
            <a:r>
              <a:rPr lang="zh-CN" altLang="en-US" sz="3200" dirty="0">
                <a:sym typeface="+mn-ea"/>
              </a:rPr>
              <a:t>开销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位图，连续空间</a:t>
            </a:r>
            <a:endParaRPr lang="zh-CN" altLang="en-US" sz="2700" dirty="0"/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时间开销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分配空闲块，需查找位图；</a:t>
            </a:r>
            <a:r>
              <a:rPr lang="zh-CN" altLang="en-US" sz="2800" dirty="0">
                <a:sym typeface="+mn-ea"/>
              </a:rPr>
              <a:t>回收空闲块，容易</a:t>
            </a:r>
            <a:endParaRPr lang="zh-CN" altLang="en-US" sz="2800" dirty="0">
              <a:sym typeface="+mn-ea"/>
            </a:endParaRPr>
          </a:p>
        </p:txBody>
      </p:sp>
      <p:grpSp>
        <p:nvGrpSpPr>
          <p:cNvPr id="37892" name="Group 1"/>
          <p:cNvGrpSpPr/>
          <p:nvPr/>
        </p:nvGrpSpPr>
        <p:grpSpPr>
          <a:xfrm>
            <a:off x="7175500" y="2602113"/>
            <a:ext cx="4406900" cy="2295007"/>
            <a:chOff x="2784475" y="2247288"/>
            <a:chExt cx="3878263" cy="1913548"/>
          </a:xfrm>
        </p:grpSpPr>
        <p:sp>
          <p:nvSpPr>
            <p:cNvPr id="37896" name="Rectangle 4"/>
            <p:cNvSpPr/>
            <p:nvPr/>
          </p:nvSpPr>
          <p:spPr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897" name="Rectangle 5"/>
            <p:cNvSpPr/>
            <p:nvPr/>
          </p:nvSpPr>
          <p:spPr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898" name="Rectangle 6"/>
            <p:cNvSpPr/>
            <p:nvPr/>
          </p:nvSpPr>
          <p:spPr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899" name="Rectangle 7"/>
            <p:cNvSpPr/>
            <p:nvPr/>
          </p:nvSpPr>
          <p:spPr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900" name="Rectangle 8"/>
            <p:cNvSpPr/>
            <p:nvPr/>
          </p:nvSpPr>
          <p:spPr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901" name="Rectangle 9"/>
            <p:cNvSpPr/>
            <p:nvPr/>
          </p:nvSpPr>
          <p:spPr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902" name="Rectangle 10"/>
            <p:cNvSpPr/>
            <p:nvPr/>
          </p:nvSpPr>
          <p:spPr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algn="ctr" eaLnBrk="0" hangingPunct="0"/>
              <a:r>
                <a:rPr lang="en-US" altLang="en-US" sz="2000" dirty="0">
                  <a:latin typeface="Helvetica" pitchFamily="-84" charset="0"/>
                </a:rPr>
                <a:t>…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3" name="Rectangle 11"/>
            <p:cNvSpPr/>
            <p:nvPr/>
          </p:nvSpPr>
          <p:spPr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91435" tIns="45718" rIns="91435" bIns="45718" anchor="ctr"/>
            <a:lstStyle/>
            <a:p>
              <a:pPr eaLnBrk="0" hangingPunct="0"/>
              <a:endParaRPr lang="en-US" altLang="en-US" dirty="0">
                <a:latin typeface="Verdana" panose="020B0604030504040204" pitchFamily="34" charset="0"/>
              </a:endParaRPr>
            </a:p>
          </p:txBody>
        </p:sp>
        <p:sp>
          <p:nvSpPr>
            <p:cNvPr id="37904" name="Text Box 12"/>
            <p:cNvSpPr txBox="1"/>
            <p:nvPr/>
          </p:nvSpPr>
          <p:spPr>
            <a:xfrm>
              <a:off x="3040063" y="2247288"/>
              <a:ext cx="312737" cy="306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0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5" name="Text Box 13"/>
            <p:cNvSpPr txBox="1"/>
            <p:nvPr/>
          </p:nvSpPr>
          <p:spPr>
            <a:xfrm>
              <a:off x="3344863" y="2247288"/>
              <a:ext cx="312737" cy="306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1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6" name="Text Box 14"/>
            <p:cNvSpPr txBox="1"/>
            <p:nvPr/>
          </p:nvSpPr>
          <p:spPr>
            <a:xfrm>
              <a:off x="3802063" y="2247288"/>
              <a:ext cx="312737" cy="306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2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7" name="Text Box 15"/>
            <p:cNvSpPr txBox="1"/>
            <p:nvPr/>
          </p:nvSpPr>
          <p:spPr>
            <a:xfrm>
              <a:off x="6132513" y="2247288"/>
              <a:ext cx="530225" cy="306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b="1" i="1" dirty="0">
                  <a:latin typeface="Helvetica" pitchFamily="-84" charset="0"/>
                </a:rPr>
                <a:t>n</a:t>
              </a:r>
              <a:r>
                <a:rPr lang="en-US" altLang="en-US" dirty="0">
                  <a:latin typeface="Helvetica" pitchFamily="-84" charset="0"/>
                </a:rPr>
                <a:t>-1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8" name="Text Box 16"/>
            <p:cNvSpPr txBox="1"/>
            <p:nvPr/>
          </p:nvSpPr>
          <p:spPr>
            <a:xfrm>
              <a:off x="2784475" y="3510938"/>
              <a:ext cx="819150" cy="306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bit[</a:t>
              </a:r>
              <a:r>
                <a:rPr lang="en-US" altLang="en-US" b="1" i="1" dirty="0">
                  <a:latin typeface="Helvetica" pitchFamily="-84" charset="0"/>
                </a:rPr>
                <a:t>i</a:t>
              </a:r>
              <a:r>
                <a:rPr lang="en-US" altLang="en-US" dirty="0">
                  <a:latin typeface="Helvetica" pitchFamily="-84" charset="0"/>
                </a:rPr>
                <a:t>] =</a:t>
              </a:r>
              <a:endParaRPr lang="en-US" altLang="en-US" dirty="0">
                <a:latin typeface="Helvetica" pitchFamily="-84" charset="0"/>
              </a:endParaRPr>
            </a:p>
          </p:txBody>
        </p:sp>
        <p:sp>
          <p:nvSpPr>
            <p:cNvPr id="37909" name="Text Box 17"/>
            <p:cNvSpPr txBox="1"/>
            <p:nvPr/>
          </p:nvSpPr>
          <p:spPr>
            <a:xfrm rot="-5400000">
              <a:off x="3142454" y="3507291"/>
              <a:ext cx="957263" cy="3498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2000" dirty="0">
                  <a:latin typeface="Helvetica" pitchFamily="-84" charset="0"/>
                  <a:sym typeface="MT Extra" pitchFamily="18" charset="2"/>
                </a:rPr>
                <a:t></a:t>
              </a:r>
              <a:endParaRPr lang="en-US" altLang="en-US" sz="5400" dirty="0">
                <a:latin typeface="Helvetica" pitchFamily="-84" charset="0"/>
                <a:sym typeface="Monotype Sorts" pitchFamily="-84" charset="2"/>
              </a:endParaRPr>
            </a:p>
          </p:txBody>
        </p:sp>
        <p:sp>
          <p:nvSpPr>
            <p:cNvPr id="37910" name="Text Box 18"/>
            <p:cNvSpPr txBox="1"/>
            <p:nvPr/>
          </p:nvSpPr>
          <p:spPr>
            <a:xfrm>
              <a:off x="3879850" y="3347331"/>
              <a:ext cx="2451100" cy="652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5" tIns="45718" rIns="91435" bIns="45718" anchor="ctr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</a:rPr>
                <a:t>1 </a:t>
              </a:r>
              <a:r>
                <a:rPr lang="en-US" altLang="en-US" dirty="0">
                  <a:latin typeface="Helvetica" pitchFamily="-84" charset="0"/>
                  <a:sym typeface="Symbol" panose="05050102010706020507" pitchFamily="18" charset="2"/>
                </a:rPr>
                <a:t> block[</a:t>
              </a:r>
              <a:r>
                <a:rPr lang="en-US" altLang="en-US" b="1" i="1" dirty="0">
                  <a:latin typeface="Helvetica" pitchFamily="-84" charset="0"/>
                  <a:sym typeface="Symbol" panose="05050102010706020507" pitchFamily="18" charset="2"/>
                </a:rPr>
                <a:t>i</a:t>
              </a:r>
              <a:r>
                <a:rPr lang="en-US" altLang="en-US" dirty="0">
                  <a:latin typeface="Helvetica" pitchFamily="-84" charset="0"/>
                  <a:sym typeface="Symbol" panose="05050102010706020507" pitchFamily="18" charset="2"/>
                </a:rPr>
                <a:t>] free</a:t>
              </a:r>
              <a:endParaRPr lang="en-US" altLang="en-US" dirty="0">
                <a:latin typeface="Helvetica" pitchFamily="-84" charset="0"/>
                <a:sym typeface="Symbol" panose="05050102010706020507" pitchFamily="18" charset="2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altLang="en-US" dirty="0">
                  <a:latin typeface="Helvetica" pitchFamily="-84" charset="0"/>
                  <a:sym typeface="Symbol" panose="05050102010706020507" pitchFamily="18" charset="2"/>
                </a:rPr>
                <a:t>0 </a:t>
              </a:r>
              <a:r>
                <a:rPr lang="en-US" altLang="en-US" dirty="0">
                  <a:latin typeface="Helvetica" pitchFamily="-84" charset="0"/>
                </a:rPr>
                <a:t> </a:t>
              </a:r>
              <a:r>
                <a:rPr lang="en-US" altLang="en-US" dirty="0">
                  <a:latin typeface="Helvetica" pitchFamily="-84" charset="0"/>
                  <a:sym typeface="Symbol" panose="05050102010706020507" pitchFamily="18" charset="2"/>
                </a:rPr>
                <a:t> block[</a:t>
              </a:r>
              <a:r>
                <a:rPr lang="en-US" altLang="en-US" b="1" i="1" dirty="0">
                  <a:latin typeface="Helvetica" pitchFamily="-84" charset="0"/>
                  <a:sym typeface="Symbol" panose="05050102010706020507" pitchFamily="18" charset="2"/>
                </a:rPr>
                <a:t>i</a:t>
              </a:r>
              <a:r>
                <a:rPr lang="en-US" altLang="en-US" dirty="0">
                  <a:latin typeface="Helvetica" pitchFamily="-84" charset="0"/>
                  <a:sym typeface="Symbol" panose="05050102010706020507" pitchFamily="18" charset="2"/>
                </a:rPr>
                <a:t>] occupied</a:t>
              </a:r>
              <a:endParaRPr lang="en-US" altLang="en-US" dirty="0">
                <a:latin typeface="Helvetica" pitchFamily="-84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8-4 </a:t>
            </a:r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简单的目录结构</a:t>
            </a:r>
            <a:endParaRPr lang="zh-CN" altLang="en-US" sz="3200" dirty="0"/>
          </a:p>
          <a:p>
            <a:r>
              <a:rPr lang="zh-CN" altLang="en-US" sz="3200" dirty="0"/>
              <a:t>文件名与文件的关系</a:t>
            </a:r>
            <a:endParaRPr lang="zh-CN" altLang="en-US" sz="3200" dirty="0"/>
          </a:p>
          <a:p>
            <a:r>
              <a:rPr lang="zh-CN" altLang="en-US" sz="3200" dirty="0"/>
              <a:t>索引节点</a:t>
            </a:r>
            <a:endParaRPr lang="zh-CN" altLang="en-US" sz="3200" dirty="0"/>
          </a:p>
          <a:p>
            <a:r>
              <a:rPr lang="zh-CN" altLang="en-US" sz="3200" dirty="0"/>
              <a:t>子</a:t>
            </a:r>
            <a:r>
              <a:rPr lang="zh-CN" altLang="en-US" sz="3200" dirty="0"/>
              <a:t>目录</a:t>
            </a:r>
            <a:endParaRPr lang="zh-CN" altLang="en-US" sz="3200" dirty="0"/>
          </a:p>
          <a:p>
            <a:r>
              <a:rPr lang="zh-CN" altLang="en-US" sz="3200" dirty="0"/>
              <a:t>树形目录</a:t>
            </a:r>
            <a:endParaRPr lang="zh-CN" altLang="en-US" sz="3200" dirty="0"/>
          </a:p>
          <a:p>
            <a:r>
              <a:rPr lang="zh-CN" altLang="en-US" sz="3200" dirty="0"/>
              <a:t>文件的查找过程</a:t>
            </a:r>
            <a:endParaRPr lang="zh-CN" altLang="en-US" sz="3200" dirty="0"/>
          </a:p>
          <a:p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28305" y="274955"/>
            <a:ext cx="9554095" cy="908050"/>
          </a:xfrm>
        </p:spPr>
        <p:txBody>
          <a:bodyPr/>
          <a:lstStyle/>
          <a:p>
            <a:r>
              <a:rPr lang="zh-CN" altLang="en-US" sz="4000" dirty="0"/>
              <a:t>简单的目录结构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包含文件名、文件属性和文件位置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位置指向文件</a:t>
            </a:r>
            <a:r>
              <a:rPr lang="zh-CN" altLang="en-US" sz="2800" dirty="0">
                <a:sym typeface="+mn-ea"/>
              </a:rPr>
              <a:t>数据在外存中的地址</a:t>
            </a:r>
            <a:endParaRPr lang="zh-CN" altLang="en-US" sz="28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文件名和文件是一对一映射的关系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/>
              <a:t>目录是一种特殊的文件</a:t>
            </a:r>
            <a:r>
              <a:rPr lang="en-US" altLang="zh-CN" sz="3200" dirty="0"/>
              <a:t>-</a:t>
            </a:r>
            <a:r>
              <a:rPr lang="zh-CN" altLang="en-US" sz="3200" dirty="0"/>
              <a:t>表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文件的查找过程</a:t>
            </a:r>
            <a:endParaRPr lang="zh-CN" altLang="en-US" sz="3200" dirty="0"/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顺序检索</a:t>
            </a:r>
            <a:endParaRPr lang="zh-CN" altLang="en-US" sz="2800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968771" y="3823335"/>
          <a:ext cx="5586095" cy="197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85"/>
                <a:gridCol w="1127760"/>
                <a:gridCol w="1129030"/>
                <a:gridCol w="1127760"/>
                <a:gridCol w="1127760"/>
              </a:tblGrid>
              <a:tr h="493395">
                <a:tc grid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文件目录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cP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文件名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文件大小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建立日期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........</a:t>
                      </a:r>
                      <a:endParaRPr lang="en-US" altLang="zh-CN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文件位置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........</a:t>
                      </a:r>
                      <a:endParaRPr lang="zh-CN" alt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........</a:t>
                      </a:r>
                      <a:endParaRPr lang="zh-CN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85275" y="1997710"/>
            <a:ext cx="1634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按名访问</a:t>
            </a:r>
            <a:endParaRPr lang="zh-CN" altLang="en-US" sz="28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/>
              <a:t>文件名与文件的关系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 dirty="0" smtClean="0">
                <a:sym typeface="+mn-ea"/>
              </a:rPr>
              <a:t>文件的命名</a:t>
            </a:r>
            <a:r>
              <a:rPr lang="zh-CN" altLang="en-US" sz="3200" dirty="0" smtClean="0">
                <a:sym typeface="+mn-ea"/>
              </a:rPr>
              <a:t>，就像人的名字</a:t>
            </a:r>
            <a:endParaRPr lang="zh-CN" altLang="en-US" sz="3200" dirty="0" smtClean="0">
              <a:sym typeface="+mn-ea"/>
            </a:endParaRPr>
          </a:p>
          <a:p>
            <a:pPr lvl="1"/>
            <a:r>
              <a:rPr lang="zh-CN" altLang="en-US" sz="2800" dirty="0" smtClean="0">
                <a:sym typeface="+mn-ea"/>
              </a:rPr>
              <a:t>一</a:t>
            </a:r>
            <a:r>
              <a:rPr lang="zh-CN" altLang="en-US" sz="2800" dirty="0">
                <a:sym typeface="+mn-ea"/>
              </a:rPr>
              <a:t>个文件，有不同的名字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/>
              <a:t>不同的文件，有相同的名字</a:t>
            </a:r>
            <a:endParaRPr lang="zh-CN" altLang="en-US" sz="2800"/>
          </a:p>
          <a:p>
            <a:r>
              <a:rPr lang="zh-CN" altLang="en-US" sz="3200"/>
              <a:t>简单的目录结构不适合</a:t>
            </a:r>
            <a:endParaRPr lang="zh-CN" altLang="en-US" sz="3200"/>
          </a:p>
          <a:p>
            <a:pPr lvl="1" algn="l">
              <a:buClrTx/>
              <a:buSzTx/>
              <a:buFontTx/>
            </a:pPr>
            <a:r>
              <a:rPr lang="zh-CN" altLang="en-US" sz="2800" dirty="0" smtClean="0"/>
              <a:t>文件名与属性、位置绑定在了一起</a:t>
            </a:r>
            <a:endParaRPr lang="zh-CN" altLang="en-US" sz="2800" dirty="0" smtClean="0"/>
          </a:p>
          <a:p>
            <a:r>
              <a:rPr lang="en-US" altLang="zh-CN" sz="3200"/>
              <a:t>==</a:t>
            </a:r>
            <a:r>
              <a:rPr lang="zh-CN" altLang="en-US" sz="3200"/>
              <a:t>》</a:t>
            </a:r>
            <a:r>
              <a:rPr lang="zh-CN" altLang="en-US" sz="3200"/>
              <a:t>文件名与属性、位置</a:t>
            </a:r>
            <a:r>
              <a:rPr lang="zh-CN" altLang="en-US" sz="3200"/>
              <a:t>分开存放</a:t>
            </a:r>
            <a:endParaRPr lang="zh-CN" altLang="en-US" sz="320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索引节点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7644765" cy="4942840"/>
          </a:xfrm>
        </p:spPr>
        <p:txBody>
          <a:bodyPr>
            <a:normAutofit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>
                <a:sym typeface="+mn-ea"/>
              </a:rPr>
              <a:t>索引节点</a:t>
            </a:r>
            <a:r>
              <a:rPr lang="en-US" altLang="zh-CN" sz="3200" dirty="0">
                <a:sym typeface="+mn-ea"/>
              </a:rPr>
              <a:t>(</a:t>
            </a:r>
            <a:r>
              <a:rPr lang="en-US" altLang="zh-CN" sz="3200" dirty="0" err="1">
                <a:sym typeface="+mn-ea"/>
              </a:rPr>
              <a:t>i</a:t>
            </a:r>
            <a:r>
              <a:rPr lang="en-US" altLang="zh-CN" sz="3200" dirty="0">
                <a:sym typeface="+mn-ea"/>
              </a:rPr>
              <a:t>-node)</a:t>
            </a:r>
            <a:endParaRPr lang="en-US" altLang="zh-CN" sz="3200" dirty="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 dirty="0">
                <a:sym typeface="+mn-ea"/>
              </a:rPr>
              <a:t>存放文件属性和文件的位置</a:t>
            </a:r>
            <a:endParaRPr lang="en-US" altLang="zh-CN" sz="2665" dirty="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3200" dirty="0">
                <a:sym typeface="+mn-ea"/>
              </a:rPr>
              <a:t>索引节点表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 dirty="0">
                <a:sym typeface="+mn-ea"/>
              </a:rPr>
              <a:t>整个系统一个，存放全部文件属性和位置</a:t>
            </a:r>
            <a:endParaRPr lang="zh-CN" altLang="en-US" sz="2800" dirty="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3200" dirty="0">
                <a:sym typeface="+mn-ea"/>
              </a:rPr>
              <a:t>索引节点号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 dirty="0">
                <a:sym typeface="+mn-ea"/>
              </a:rPr>
              <a:t>每个文件有唯一的索引节点号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997950" y="1375410"/>
            <a:ext cx="2154555" cy="4584700"/>
            <a:chOff x="9573260" y="1375410"/>
            <a:chExt cx="2422990" cy="4584700"/>
          </a:xfrm>
        </p:grpSpPr>
        <p:graphicFrame>
          <p:nvGraphicFramePr>
            <p:cNvPr id="5" name="表格 4"/>
            <p:cNvGraphicFramePr/>
            <p:nvPr/>
          </p:nvGraphicFramePr>
          <p:xfrm>
            <a:off x="10166985" y="1936750"/>
            <a:ext cx="1829265" cy="4023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15415"/>
                </a:tblGrid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lstStyle/>
                      <a:p>
                        <a:pPr>
                          <a:buNone/>
                        </a:pPr>
                        <a:endParaRPr lang="zh-CN" altLang="en-US" dirty="0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</a:tbl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10131164" y="1375410"/>
              <a:ext cx="171355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索引节点表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573260" y="1841500"/>
              <a:ext cx="593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/>
                <a:t>0</a:t>
              </a:r>
              <a:endParaRPr lang="en-US" altLang="zh-CN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997950" y="5591810"/>
            <a:ext cx="5279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/>
              <a:t>n-1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采用索引节点的目录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3200" dirty="0">
                <a:sym typeface="+mn-ea"/>
              </a:rPr>
              <a:t>目录</a:t>
            </a:r>
            <a:endParaRPr lang="zh-CN" altLang="en-US" sz="320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2800" dirty="0">
                <a:sym typeface="+mn-ea"/>
              </a:rPr>
              <a:t>文件名</a:t>
            </a:r>
            <a:endParaRPr lang="zh-CN" altLang="en-US" sz="280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2800" dirty="0">
                <a:sym typeface="+mn-ea"/>
              </a:rPr>
              <a:t>索引节点号</a:t>
            </a:r>
            <a:endParaRPr lang="zh-CN" altLang="en-US" sz="2665" dirty="0"/>
          </a:p>
          <a:p>
            <a:r>
              <a:rPr lang="zh-CN" altLang="en-US" sz="3200" dirty="0">
                <a:sym typeface="+mn-ea"/>
              </a:rPr>
              <a:t>从文件名到文件位置</a:t>
            </a:r>
            <a:endParaRPr lang="zh-CN" altLang="en-US" sz="3200" dirty="0"/>
          </a:p>
          <a:p>
            <a:pPr lvl="1"/>
            <a:r>
              <a:rPr lang="zh-CN" altLang="en-US" sz="2800" dirty="0"/>
              <a:t>先用名字查目录，得索引节点号</a:t>
            </a:r>
            <a:endParaRPr lang="zh-CN" altLang="en-US" sz="2800" dirty="0"/>
          </a:p>
          <a:p>
            <a:pPr lvl="1"/>
            <a:r>
              <a:rPr lang="zh-CN" altLang="en-US" sz="2800" dirty="0"/>
              <a:t>再查索引节点表，得到文件位置</a:t>
            </a:r>
            <a:endParaRPr lang="zh-CN" altLang="en-US" sz="2800" dirty="0"/>
          </a:p>
          <a:p>
            <a:pPr lvl="1"/>
            <a:r>
              <a:rPr lang="zh-CN" altLang="en-US" sz="2800" dirty="0"/>
              <a:t>两个文件名对应同一个索引节点号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7134629" y="1375410"/>
            <a:ext cx="4163472" cy="4584700"/>
            <a:chOff x="6615430" y="1375410"/>
            <a:chExt cx="5380820" cy="4584700"/>
          </a:xfrm>
        </p:grpSpPr>
        <p:graphicFrame>
          <p:nvGraphicFramePr>
            <p:cNvPr id="5" name="表格 4"/>
            <p:cNvGraphicFramePr/>
            <p:nvPr/>
          </p:nvGraphicFramePr>
          <p:xfrm>
            <a:off x="10166985" y="1936750"/>
            <a:ext cx="1829265" cy="402336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15415"/>
                </a:tblGrid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  <a:tr h="365760">
                  <a:tc>
                    <a:txBody>
                      <a:bodyPr/>
                      <a:p>
                        <a:pPr>
                          <a:buNone/>
                        </a:pPr>
                        <a:endParaRPr lang="zh-CN" altLang="en-US" dirty="0">
                          <a:ln>
                            <a:solidFill>
                              <a:schemeClr val="accent1"/>
                            </a:solidFill>
                          </a:ln>
                        </a:endParaRPr>
                      </a:p>
                    </a:txBody>
                    <a:tcPr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a:tcPr>
                  </a:tc>
                </a:tr>
              </a:tbl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10131164" y="1375410"/>
              <a:ext cx="171355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索引节点表</a:t>
              </a:r>
              <a:endParaRPr lang="zh-CN" altLang="en-US"/>
            </a:p>
          </p:txBody>
        </p:sp>
        <p:graphicFrame>
          <p:nvGraphicFramePr>
            <p:cNvPr id="7" name="表格 6"/>
            <p:cNvGraphicFramePr/>
            <p:nvPr>
              <p:custDataLst>
                <p:tags r:id="rId1"/>
              </p:custDataLst>
            </p:nvPr>
          </p:nvGraphicFramePr>
          <p:xfrm>
            <a:off x="6615430" y="3896995"/>
            <a:ext cx="3514093" cy="1914525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359535"/>
                  <a:gridCol w="1359535"/>
                </a:tblGrid>
                <a:tr h="382905"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zh-CN" altLang="en-US"/>
                          <a:t>文件名</a:t>
                        </a: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zh-CN" altLang="en-US" dirty="0"/>
                          <a:t>索引节点号</a:t>
                        </a:r>
                        <a:endParaRPr lang="zh-CN" altLang="en-US" dirty="0"/>
                      </a:p>
                    </a:txBody>
                    <a:tcPr/>
                  </a:tc>
                </a:tr>
                <a:tr h="382905"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zh-CN" altLang="en-US"/>
                          <a:t>雷震宇</a:t>
                        </a: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/>
                          <a:t>100</a:t>
                        </a:r>
                        <a:endParaRPr lang="en-US" altLang="zh-CN"/>
                      </a:p>
                    </a:txBody>
                    <a:tcPr/>
                  </a:tc>
                </a:tr>
                <a:tr h="382905"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/>
                          <a:t>......</a:t>
                        </a:r>
                        <a:endParaRPr lang="en-US" altLang="zh-CN"/>
                      </a:p>
                    </a:txBody>
                    <a:tcPr/>
                  </a:tc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/>
                          <a:t>......</a:t>
                        </a:r>
                        <a:endParaRPr lang="en-US" altLang="zh-CN"/>
                      </a:p>
                    </a:txBody>
                    <a:tcPr/>
                  </a:tc>
                </a:tr>
                <a:tr h="382905"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zh-CN" altLang="en-US"/>
                          <a:t>二狗</a:t>
                        </a:r>
                        <a:endParaRPr lang="zh-CN" altLang="en-US"/>
                      </a:p>
                    </a:txBody>
                    <a:tcPr/>
                  </a:tc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/>
                          <a:t>100</a:t>
                        </a:r>
                        <a:endParaRPr lang="en-US" altLang="zh-CN"/>
                      </a:p>
                    </a:txBody>
                    <a:tcPr/>
                  </a:tc>
                </a:tr>
                <a:tr h="382905"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/>
                          <a:t>......</a:t>
                        </a:r>
                        <a:endParaRPr lang="en-US" altLang="zh-CN"/>
                      </a:p>
                    </a:txBody>
                    <a:tcPr/>
                  </a:tc>
                  <a:tc>
                    <a:txBody>
                      <a:bodyPr/>
                      <a:p>
                        <a:pPr algn="ctr">
                          <a:buNone/>
                        </a:pPr>
                        <a:r>
                          <a:rPr lang="en-US" altLang="zh-CN" dirty="0"/>
                          <a:t>......</a:t>
                        </a:r>
                        <a:endParaRPr lang="en-US" altLang="zh-CN" dirty="0"/>
                      </a:p>
                    </a:txBody>
                    <a:tcPr/>
                  </a:tc>
                </a:tr>
              </a:tbl>
            </a:graphicData>
          </a:graphic>
        </p:graphicFrame>
        <p:cxnSp>
          <p:nvCxnSpPr>
            <p:cNvPr id="8" name="直接箭头连接符 7"/>
            <p:cNvCxnSpPr>
              <a:endCxn id="11" idx="3"/>
            </p:cNvCxnSpPr>
            <p:nvPr/>
          </p:nvCxnSpPr>
          <p:spPr>
            <a:xfrm flipV="1">
              <a:off x="9573409" y="3270250"/>
              <a:ext cx="558053" cy="11709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9573409" y="3335655"/>
              <a:ext cx="601548" cy="19094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9573260" y="1841500"/>
              <a:ext cx="59372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309677" y="3086100"/>
              <a:ext cx="82148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/>
                <a:t>100</a:t>
              </a:r>
              <a:endParaRPr lang="en-US" altLang="zh-CN"/>
            </a:p>
          </p:txBody>
        </p:sp>
      </p:grp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</a:t>
            </a:r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/>
              <a:t>文件分类</a:t>
            </a:r>
            <a:endParaRPr lang="zh-CN" altLang="en-US" sz="3200"/>
          </a:p>
          <a:p>
            <a:pPr lvl="1"/>
            <a:r>
              <a:rPr lang="zh-CN" altLang="en-US" sz="2800"/>
              <a:t>不同的用户</a:t>
            </a:r>
            <a:endParaRPr lang="zh-CN" altLang="en-US" sz="2800"/>
          </a:p>
          <a:p>
            <a:pPr lvl="1"/>
            <a:r>
              <a:rPr lang="zh-CN" altLang="en-US" sz="2800"/>
              <a:t>不同的项目</a:t>
            </a:r>
            <a:endParaRPr lang="zh-CN" altLang="en-US" sz="2800"/>
          </a:p>
          <a:p>
            <a:r>
              <a:rPr lang="zh-CN" altLang="en-US" sz="3200"/>
              <a:t>子目录</a:t>
            </a:r>
            <a:endParaRPr lang="zh-CN" altLang="en-US" sz="3200"/>
          </a:p>
          <a:p>
            <a:pPr lvl="1"/>
            <a:r>
              <a:rPr lang="zh-CN" altLang="en-US" sz="2800"/>
              <a:t>子目录下所有文件的列表</a:t>
            </a:r>
            <a:endParaRPr lang="zh-CN" altLang="en-US" sz="2800"/>
          </a:p>
          <a:p>
            <a:r>
              <a:rPr lang="zh-CN" altLang="en-US" sz="3200"/>
              <a:t>多个文件，一个</a:t>
            </a:r>
            <a:r>
              <a:rPr lang="zh-CN" altLang="en-US" sz="3200"/>
              <a:t>名字</a:t>
            </a:r>
            <a:endParaRPr lang="zh-CN" altLang="en-US" sz="3200"/>
          </a:p>
          <a:p>
            <a:pPr lvl="1"/>
            <a:r>
              <a:rPr lang="zh-CN" altLang="en-US" sz="2800"/>
              <a:t>文件路径名：</a:t>
            </a:r>
            <a:r>
              <a:rPr lang="zh-CN" altLang="en-US" sz="2800"/>
              <a:t>目录名+文件名</a:t>
            </a:r>
            <a:endParaRPr lang="zh-CN" altLang="en-US" sz="2665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62405" t="37438" r="28620" b="31572"/>
          <a:stretch>
            <a:fillRect/>
          </a:stretch>
        </p:blipFill>
        <p:spPr>
          <a:xfrm>
            <a:off x="7833995" y="2159635"/>
            <a:ext cx="2981960" cy="29013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本章目录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>
                <a:sym typeface="+mn-ea"/>
              </a:rPr>
              <a:t>文件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文件存储结构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目录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文件共享与保护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文件系统架构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文件系统的接口</a:t>
            </a:r>
            <a:endParaRPr lang="zh-CN" altLang="en-US" sz="3200" dirty="0">
              <a:sym typeface="+mn-ea"/>
            </a:endParaRPr>
          </a:p>
          <a:p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9590" y="274955"/>
            <a:ext cx="4702810" cy="908050"/>
          </a:xfrm>
        </p:spPr>
        <p:txBody>
          <a:bodyPr/>
          <a:lstStyle/>
          <a:p>
            <a:r>
              <a:rPr lang="zh-CN" altLang="en-US" sz="4000" dirty="0">
                <a:sym typeface="+mn-ea"/>
              </a:rPr>
              <a:t>树形目录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单级目录</a:t>
            </a:r>
            <a:endParaRPr lang="zh-CN" altLang="en-US" sz="3200" dirty="0"/>
          </a:p>
          <a:p>
            <a:r>
              <a:rPr lang="zh-CN" altLang="en-US" sz="3200" dirty="0"/>
              <a:t>二级目录</a:t>
            </a:r>
            <a:endParaRPr lang="zh-CN" altLang="en-US" sz="3200" dirty="0"/>
          </a:p>
          <a:p>
            <a:r>
              <a:rPr lang="zh-CN" altLang="en-US" sz="3200" dirty="0"/>
              <a:t>树形目录</a:t>
            </a:r>
            <a:endParaRPr lang="zh-CN" altLang="en-US" sz="3200" dirty="0"/>
          </a:p>
          <a:p>
            <a:r>
              <a:rPr lang="zh-CN" altLang="en-US" sz="3200" dirty="0"/>
              <a:t>绝对路径名</a:t>
            </a:r>
            <a:endParaRPr lang="zh-CN" altLang="en-US" sz="3200" dirty="0"/>
          </a:p>
          <a:p>
            <a:r>
              <a:rPr lang="zh-CN" altLang="en-US" sz="3200" dirty="0"/>
              <a:t>当前目录</a:t>
            </a:r>
            <a:endParaRPr lang="zh-CN" altLang="en-US" sz="3200" dirty="0"/>
          </a:p>
          <a:p>
            <a:r>
              <a:rPr lang="zh-CN" altLang="en-US" sz="3200" dirty="0"/>
              <a:t>相对路径名</a:t>
            </a:r>
            <a:endParaRPr lang="zh-CN" altLang="en-US" sz="3200" dirty="0"/>
          </a:p>
        </p:txBody>
      </p:sp>
      <p:pic>
        <p:nvPicPr>
          <p:cNvPr id="5837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075" y="1452563"/>
            <a:ext cx="6915150" cy="4403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文件的查找过程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300" dirty="0"/>
              <a:t>输入：文件的绝对路径名</a:t>
            </a:r>
            <a:endParaRPr lang="zh-CN" altLang="en-US" sz="3300" dirty="0"/>
          </a:p>
          <a:p>
            <a:pPr lvl="1"/>
            <a:r>
              <a:rPr lang="zh-CN" altLang="en-US" sz="2900" dirty="0" smtClean="0"/>
              <a:t>例如：</a:t>
            </a:r>
            <a:r>
              <a:rPr lang="en-US" altLang="zh-CN" sz="2900" dirty="0" smtClean="0"/>
              <a:t>/</a:t>
            </a:r>
            <a:r>
              <a:rPr lang="en-US" altLang="zh-CN" sz="2900" dirty="0" err="1"/>
              <a:t>usr</a:t>
            </a:r>
            <a:r>
              <a:rPr lang="en-US" altLang="zh-CN" sz="2900" dirty="0"/>
              <a:t>/</a:t>
            </a:r>
            <a:r>
              <a:rPr lang="en-US" altLang="zh-CN" sz="2900" dirty="0"/>
              <a:t>note</a:t>
            </a:r>
            <a:endParaRPr lang="zh-CN" altLang="en-US" sz="2900" dirty="0"/>
          </a:p>
          <a:p>
            <a:r>
              <a:rPr lang="zh-CN" altLang="en-US" sz="3300" dirty="0"/>
              <a:t>获得</a:t>
            </a:r>
            <a:r>
              <a:rPr lang="zh-CN" altLang="en-US" sz="3300" dirty="0" smtClean="0"/>
              <a:t>根目录“</a:t>
            </a:r>
            <a:r>
              <a:rPr lang="en-US" altLang="zh-CN" sz="3300" dirty="0" smtClean="0"/>
              <a:t>/</a:t>
            </a:r>
            <a:r>
              <a:rPr lang="zh-CN" altLang="en-US" sz="3300" dirty="0" smtClean="0"/>
              <a:t>”</a:t>
            </a:r>
            <a:endParaRPr lang="en-US" altLang="zh-CN" sz="3300" dirty="0"/>
          </a:p>
          <a:p>
            <a:pPr lvl="1"/>
            <a:r>
              <a:rPr lang="zh-CN" altLang="en-US" sz="2900" dirty="0"/>
              <a:t>根目录</a:t>
            </a:r>
            <a:r>
              <a:rPr lang="zh-CN" altLang="en-US" sz="2900" dirty="0" smtClean="0"/>
              <a:t>文件保存在</a:t>
            </a:r>
            <a:r>
              <a:rPr lang="zh-CN" altLang="en-US" sz="2900" dirty="0"/>
              <a:t>外存的特定位置，</a:t>
            </a:r>
            <a:r>
              <a:rPr lang="zh-CN" altLang="en-US" sz="2900" dirty="0" smtClean="0"/>
              <a:t>都容易获取</a:t>
            </a:r>
            <a:endParaRPr lang="en-US" altLang="zh-CN" sz="2900" dirty="0"/>
          </a:p>
          <a:p>
            <a:r>
              <a:rPr lang="zh-CN" altLang="en-US" sz="3300" dirty="0"/>
              <a:t>从根目录中检索</a:t>
            </a:r>
            <a:r>
              <a:rPr lang="en-US" altLang="zh-CN" sz="3300" dirty="0" err="1"/>
              <a:t>usr</a:t>
            </a:r>
            <a:r>
              <a:rPr lang="zh-CN" altLang="en-US" sz="3300" dirty="0"/>
              <a:t>，得到</a:t>
            </a:r>
            <a:r>
              <a:rPr lang="en-US" altLang="zh-CN" sz="3300" dirty="0" err="1"/>
              <a:t>usr</a:t>
            </a:r>
            <a:r>
              <a:rPr lang="zh-CN" altLang="en-US" sz="3300" dirty="0"/>
              <a:t>的</a:t>
            </a:r>
            <a:r>
              <a:rPr lang="en-US" altLang="zh-CN" sz="3300" dirty="0" err="1"/>
              <a:t>i</a:t>
            </a:r>
            <a:r>
              <a:rPr lang="en-US" altLang="zh-CN" sz="3300" dirty="0"/>
              <a:t>-node</a:t>
            </a:r>
            <a:r>
              <a:rPr lang="zh-CN" altLang="en-US" sz="3300" dirty="0"/>
              <a:t>号</a:t>
            </a:r>
            <a:endParaRPr lang="zh-CN" altLang="en-US" sz="3300" dirty="0"/>
          </a:p>
          <a:p>
            <a:pPr lvl="1"/>
            <a:r>
              <a:rPr lang="en-US" altLang="zh-CN" sz="2900" dirty="0" err="1"/>
              <a:t>usr</a:t>
            </a:r>
            <a:r>
              <a:rPr lang="zh-CN" altLang="en-US" sz="2900" dirty="0"/>
              <a:t>是一个目录</a:t>
            </a:r>
            <a:r>
              <a:rPr lang="zh-CN" altLang="en-US" sz="2900" dirty="0" smtClean="0"/>
              <a:t>，称为目录文件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文件的查找过程</a:t>
            </a:r>
            <a:r>
              <a:rPr lang="en-US" altLang="zh-CN" sz="4000" dirty="0">
                <a:sym typeface="+mn-ea"/>
              </a:rPr>
              <a:t>.</a:t>
            </a:r>
            <a:endParaRPr lang="en-US" altLang="zh-CN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用</a:t>
            </a:r>
            <a:r>
              <a:rPr lang="en-US" altLang="zh-CN" sz="3200" dirty="0" err="1"/>
              <a:t>usr</a:t>
            </a:r>
            <a:r>
              <a:rPr lang="zh-CN" altLang="en-US" sz="3200" dirty="0"/>
              <a:t>的</a:t>
            </a:r>
            <a:r>
              <a:rPr lang="en-US" altLang="zh-CN" sz="3200" dirty="0" err="1"/>
              <a:t>i</a:t>
            </a:r>
            <a:r>
              <a:rPr lang="en-US" altLang="zh-CN" sz="3200" dirty="0"/>
              <a:t>-node</a:t>
            </a:r>
            <a:r>
              <a:rPr lang="zh-CN" altLang="en-US" sz="3200" dirty="0"/>
              <a:t>去检索</a:t>
            </a:r>
            <a:r>
              <a:rPr lang="en-US" altLang="zh-CN" sz="3200" dirty="0" err="1"/>
              <a:t>i</a:t>
            </a:r>
            <a:r>
              <a:rPr lang="en-US" altLang="zh-CN" sz="3200" dirty="0"/>
              <a:t>-node</a:t>
            </a:r>
            <a:r>
              <a:rPr lang="zh-CN" altLang="en-US" sz="3200" dirty="0"/>
              <a:t>表，得到</a:t>
            </a:r>
            <a:r>
              <a:rPr lang="en-US" altLang="zh-CN" sz="3200" dirty="0" err="1"/>
              <a:t>usr</a:t>
            </a:r>
            <a:r>
              <a:rPr lang="zh-CN" altLang="en-US" sz="3200" dirty="0"/>
              <a:t>的位置</a:t>
            </a:r>
            <a:endParaRPr lang="zh-CN" altLang="en-US" sz="3200" dirty="0"/>
          </a:p>
          <a:p>
            <a:r>
              <a:rPr lang="zh-CN" altLang="en-US" sz="3200" dirty="0"/>
              <a:t>取出</a:t>
            </a:r>
            <a:r>
              <a:rPr lang="en-US" altLang="zh-CN" sz="3200" dirty="0" err="1"/>
              <a:t>usr</a:t>
            </a:r>
            <a:r>
              <a:rPr lang="zh-CN" altLang="en-US" sz="3200" dirty="0"/>
              <a:t>的内容，从中检索文件名</a:t>
            </a:r>
            <a:r>
              <a:rPr lang="en-US" altLang="zh-CN" sz="3200" dirty="0"/>
              <a:t>note</a:t>
            </a:r>
            <a:r>
              <a:rPr lang="zh-CN" altLang="en-US" sz="3200" dirty="0"/>
              <a:t>，得到</a:t>
            </a:r>
            <a:r>
              <a:rPr lang="en-US" altLang="zh-CN" sz="3200" dirty="0"/>
              <a:t>note</a:t>
            </a:r>
            <a:r>
              <a:rPr lang="zh-CN" altLang="en-US" sz="3200" dirty="0"/>
              <a:t>的</a:t>
            </a:r>
            <a:r>
              <a:rPr lang="en-US" altLang="zh-CN" sz="3200" dirty="0" err="1"/>
              <a:t>i</a:t>
            </a:r>
            <a:r>
              <a:rPr lang="en-US" altLang="zh-CN" sz="3200" dirty="0"/>
              <a:t>-node</a:t>
            </a:r>
            <a:endParaRPr lang="en-US" altLang="zh-CN" sz="3200" dirty="0"/>
          </a:p>
          <a:p>
            <a:r>
              <a:rPr lang="zh-CN" altLang="en-US" sz="3200" dirty="0"/>
              <a:t>用</a:t>
            </a:r>
            <a:r>
              <a:rPr lang="en-US" altLang="zh-CN" sz="3200" dirty="0"/>
              <a:t>note</a:t>
            </a:r>
            <a:r>
              <a:rPr lang="zh-CN" altLang="en-US" sz="3200" dirty="0">
                <a:sym typeface="+mn-ea"/>
              </a:rPr>
              <a:t>的</a:t>
            </a:r>
            <a:r>
              <a:rPr lang="en-US" altLang="zh-CN" sz="3200" dirty="0" err="1">
                <a:sym typeface="+mn-ea"/>
              </a:rPr>
              <a:t>i</a:t>
            </a:r>
            <a:r>
              <a:rPr lang="en-US" altLang="zh-CN" sz="3200" dirty="0">
                <a:sym typeface="+mn-ea"/>
              </a:rPr>
              <a:t>-node</a:t>
            </a:r>
            <a:r>
              <a:rPr lang="zh-CN" altLang="en-US" sz="3200" dirty="0">
                <a:sym typeface="+mn-ea"/>
              </a:rPr>
              <a:t>号去检索</a:t>
            </a:r>
            <a:r>
              <a:rPr lang="en-US" altLang="zh-CN" sz="3200" dirty="0" err="1">
                <a:sym typeface="+mn-ea"/>
              </a:rPr>
              <a:t>i</a:t>
            </a:r>
            <a:r>
              <a:rPr lang="en-US" altLang="zh-CN" sz="3200" dirty="0">
                <a:sym typeface="+mn-ea"/>
              </a:rPr>
              <a:t>-node</a:t>
            </a:r>
            <a:r>
              <a:rPr lang="zh-CN" altLang="en-US" sz="3200" dirty="0">
                <a:sym typeface="+mn-ea"/>
              </a:rPr>
              <a:t>表，得到</a:t>
            </a:r>
            <a:r>
              <a:rPr lang="en-US" altLang="zh-CN" sz="3200" dirty="0">
                <a:sym typeface="+mn-ea"/>
              </a:rPr>
              <a:t>note</a:t>
            </a:r>
            <a:r>
              <a:rPr lang="zh-CN" altLang="en-US" sz="3200" dirty="0">
                <a:sym typeface="+mn-ea"/>
              </a:rPr>
              <a:t>的位置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读取</a:t>
            </a:r>
            <a:r>
              <a:rPr lang="en-US" altLang="zh-CN" sz="3200" dirty="0">
                <a:sym typeface="+mn-ea"/>
              </a:rPr>
              <a:t>note</a:t>
            </a:r>
            <a:r>
              <a:rPr lang="zh-CN" altLang="en-US" sz="3200" dirty="0">
                <a:sym typeface="+mn-ea"/>
              </a:rPr>
              <a:t>文件的内容</a:t>
            </a:r>
            <a:endParaRPr lang="zh-CN" altLang="en-US" sz="32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8-5 </a:t>
            </a:r>
            <a:r>
              <a:rPr lang="zh-CN" altLang="en-US" sz="4000" dirty="0"/>
              <a:t>文件的共享与保护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3200" dirty="0"/>
              <a:t>用户主目录</a:t>
            </a:r>
            <a:endParaRPr lang="zh-CN" altLang="en-US" sz="3200" dirty="0"/>
          </a:p>
          <a:p>
            <a:pPr>
              <a:lnSpc>
                <a:spcPct val="170000"/>
              </a:lnSpc>
            </a:pPr>
            <a:r>
              <a:rPr lang="zh-CN" altLang="en-US" sz="3200" dirty="0"/>
              <a:t>文件的共享</a:t>
            </a:r>
            <a:endParaRPr lang="zh-CN" altLang="en-US" sz="3200" dirty="0"/>
          </a:p>
          <a:p>
            <a:pPr>
              <a:lnSpc>
                <a:spcPct val="170000"/>
              </a:lnSpc>
            </a:pPr>
            <a:r>
              <a:rPr lang="zh-CN" altLang="en-US" sz="3200" dirty="0"/>
              <a:t>文件的保护</a:t>
            </a:r>
            <a:endParaRPr lang="zh-CN" altLang="en-US" sz="3200" dirty="0"/>
          </a:p>
          <a:p>
            <a:pPr>
              <a:lnSpc>
                <a:spcPct val="170000"/>
              </a:lnSpc>
            </a:pPr>
            <a:r>
              <a:rPr lang="en-US" altLang="zh-CN" sz="3200" dirty="0"/>
              <a:t>Linux</a:t>
            </a:r>
            <a:r>
              <a:rPr lang="zh-CN" altLang="en-US" sz="3200" dirty="0"/>
              <a:t>的例子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用户主目录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用户主目录</a:t>
            </a:r>
            <a:endParaRPr lang="zh-CN" altLang="en-US" sz="27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700" dirty="0">
                <a:sym typeface="+mn-ea"/>
              </a:rPr>
              <a:t>每个用户有</a:t>
            </a:r>
            <a:r>
              <a:rPr lang="zh-CN" altLang="en-US" sz="2700" dirty="0">
                <a:sym typeface="+mn-ea"/>
              </a:rPr>
              <a:t>一个用户主目录，</a:t>
            </a:r>
            <a:r>
              <a:rPr lang="zh-CN" altLang="en-US" sz="2700" dirty="0" smtClean="0"/>
              <a:t>用户登录系统后</a:t>
            </a:r>
            <a:r>
              <a:rPr lang="zh-CN" altLang="en-US" sz="2700" dirty="0"/>
              <a:t>默认的工作目录</a:t>
            </a:r>
            <a:endParaRPr lang="zh-CN" altLang="en-US" sz="2700" dirty="0"/>
          </a:p>
          <a:p>
            <a:pPr lvl="1">
              <a:lnSpc>
                <a:spcPct val="140000"/>
              </a:lnSpc>
            </a:pPr>
            <a:r>
              <a:rPr lang="zh-CN" altLang="en-US" sz="2700" dirty="0"/>
              <a:t>用户一般拥有主目录的控制</a:t>
            </a:r>
            <a:r>
              <a:rPr lang="zh-CN" altLang="en-US" sz="2700" dirty="0" smtClean="0"/>
              <a:t>权限</a:t>
            </a:r>
            <a:endParaRPr lang="zh-CN" altLang="en-US" sz="2700" dirty="0" smtClean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系统的目录</a:t>
            </a:r>
            <a:endParaRPr lang="zh-CN" altLang="en-US" sz="2700" dirty="0" smtClean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700" dirty="0">
                <a:sym typeface="+mn-ea"/>
              </a:rPr>
              <a:t>用户对系统的某些目录可以读，</a:t>
            </a:r>
            <a:r>
              <a:rPr lang="zh-CN" altLang="en-US" sz="2700" dirty="0">
                <a:sym typeface="+mn-ea"/>
              </a:rPr>
              <a:t>许可后可以使用</a:t>
            </a:r>
            <a:endParaRPr lang="zh-CN" altLang="en-US" sz="2700" dirty="0" smtClean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其他用户的主目录</a:t>
            </a:r>
            <a:endParaRPr lang="zh-CN" altLang="en-US" sz="2700" dirty="0"/>
          </a:p>
          <a:p>
            <a:pPr lvl="1">
              <a:lnSpc>
                <a:spcPct val="140000"/>
              </a:lnSpc>
            </a:pPr>
            <a:r>
              <a:rPr lang="zh-CN" altLang="en-US" sz="2700" dirty="0">
                <a:sym typeface="+mn-ea"/>
              </a:rPr>
              <a:t>用户对其他用户的目录默认不能读写；许可后</a:t>
            </a:r>
            <a:r>
              <a:rPr lang="zh-CN" altLang="en-US" sz="2700" dirty="0">
                <a:sym typeface="+mn-ea"/>
              </a:rPr>
              <a:t>可以共享</a:t>
            </a:r>
            <a:endParaRPr lang="zh-CN" altLang="en-US" sz="27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590"/>
            <a:ext cx="10972800" cy="908050"/>
          </a:xfrm>
        </p:spPr>
        <p:txBody>
          <a:bodyPr/>
          <a:p>
            <a:r>
              <a:rPr lang="zh-CN" altLang="en-US" sz="4000"/>
              <a:t>文件的共享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共享的内容</a:t>
            </a:r>
            <a:endParaRPr lang="zh-CN" altLang="en-US" sz="2700" dirty="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文件数据，文件属性，二者是紧密相关的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共享的两种含义</a:t>
            </a:r>
            <a:endParaRPr lang="zh-CN" altLang="en-US" sz="3200" dirty="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文件系统：</a:t>
            </a:r>
            <a:r>
              <a:rPr lang="zh-CN" altLang="en-US">
                <a:sym typeface="+mn-ea"/>
              </a:rPr>
              <a:t>在不同的目录下访问</a:t>
            </a:r>
            <a:r>
              <a:rPr lang="zh-CN" altLang="en-US">
                <a:sym typeface="+mn-ea"/>
              </a:rPr>
              <a:t>同一个文件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进程：不同的进程访问同一个文件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 sz="3200" dirty="0"/>
              <a:t>共享的途径</a:t>
            </a:r>
            <a:endParaRPr lang="zh-CN" altLang="en-US" sz="3200" dirty="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索引节点；</a:t>
            </a:r>
            <a:r>
              <a:rPr lang="zh-CN" altLang="en-US"/>
              <a:t>文件路径名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硬连</a:t>
            </a:r>
            <a:r>
              <a:rPr lang="zh-CN" altLang="en-US" sz="4000" dirty="0">
                <a:sym typeface="+mn-ea"/>
              </a:rPr>
              <a:t>接和软连</a:t>
            </a:r>
            <a:r>
              <a:rPr lang="zh-CN" altLang="en-US" sz="4000" dirty="0">
                <a:sym typeface="+mn-ea"/>
              </a:rPr>
              <a:t>接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5320" y="1183005"/>
            <a:ext cx="10926445" cy="5043805"/>
          </a:xfrm>
        </p:spPr>
        <p:txBody>
          <a:bodyPr>
            <a:normAutofit fontScale="70000"/>
          </a:bodyPr>
          <a:lstStyle/>
          <a:p>
            <a:pPr>
              <a:lnSpc>
                <a:spcPct val="120000"/>
              </a:lnSpc>
            </a:pPr>
            <a:r>
              <a:rPr lang="zh-CN" altLang="en-US" sz="4570" dirty="0">
                <a:sym typeface="+mn-ea"/>
              </a:rPr>
              <a:t>硬</a:t>
            </a:r>
            <a:r>
              <a:rPr lang="zh-CN" altLang="en-US" sz="4570" dirty="0">
                <a:sym typeface="+mn-ea"/>
              </a:rPr>
              <a:t>连</a:t>
            </a:r>
            <a:r>
              <a:rPr lang="zh-CN" altLang="en-US" sz="4570" dirty="0">
                <a:sym typeface="+mn-ea"/>
              </a:rPr>
              <a:t>接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不同的文件名对应同一个索引节点号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引用计数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文件</a:t>
            </a:r>
            <a:r>
              <a:rPr lang="zh-CN" altLang="en-US" sz="4000" dirty="0" smtClean="0">
                <a:sym typeface="+mn-ea"/>
              </a:rPr>
              <a:t>删除</a:t>
            </a:r>
            <a:endParaRPr lang="zh-CN" altLang="en-US" sz="4000" dirty="0"/>
          </a:p>
          <a:p>
            <a:pPr>
              <a:lnSpc>
                <a:spcPct val="120000"/>
              </a:lnSpc>
            </a:pPr>
            <a:r>
              <a:rPr lang="zh-CN" altLang="en-US" sz="4570" dirty="0" smtClean="0">
                <a:sym typeface="+mn-ea"/>
              </a:rPr>
              <a:t>软</a:t>
            </a:r>
            <a:r>
              <a:rPr lang="zh-CN" altLang="en-US" sz="4570" dirty="0">
                <a:sym typeface="+mn-ea"/>
              </a:rPr>
              <a:t>连接，快捷方式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记录所连</a:t>
            </a:r>
            <a:r>
              <a:rPr lang="zh-CN" altLang="en-US" sz="4000" dirty="0">
                <a:sym typeface="+mn-ea"/>
              </a:rPr>
              <a:t>接文件的路径名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符号链接</a:t>
            </a:r>
            <a:endParaRPr lang="zh-CN" altLang="en-US" sz="4000" dirty="0"/>
          </a:p>
          <a:p>
            <a:pPr lvl="1">
              <a:lnSpc>
                <a:spcPct val="120000"/>
              </a:lnSpc>
            </a:pPr>
            <a:r>
              <a:rPr lang="zh-CN" altLang="en-US" sz="4000" dirty="0">
                <a:sym typeface="+mn-ea"/>
              </a:rPr>
              <a:t>空指针</a:t>
            </a:r>
            <a:endParaRPr lang="zh-CN" altLang="en-US" sz="3200" dirty="0"/>
          </a:p>
        </p:txBody>
      </p:sp>
      <p:grpSp>
        <p:nvGrpSpPr>
          <p:cNvPr id="14" name="组合 14"/>
          <p:cNvGrpSpPr/>
          <p:nvPr/>
        </p:nvGrpSpPr>
        <p:grpSpPr>
          <a:xfrm>
            <a:off x="6608618" y="1303655"/>
            <a:ext cx="4666846" cy="4615180"/>
            <a:chOff x="2486" y="1723"/>
            <a:chExt cx="7419" cy="7268"/>
          </a:xfrm>
        </p:grpSpPr>
        <p:sp>
          <p:nvSpPr>
            <p:cNvPr id="5" name="文本框 5"/>
            <p:cNvSpPr txBox="1"/>
            <p:nvPr/>
          </p:nvSpPr>
          <p:spPr>
            <a:xfrm>
              <a:off x="2759" y="5906"/>
              <a:ext cx="3590" cy="1146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kern="100" dirty="0" err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文件名</a:t>
              </a:r>
              <a:r>
                <a:rPr lang="en-US" altLang="zh-CN" sz="160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      </a:t>
              </a:r>
              <a:r>
                <a:rPr lang="en-US" altLang="zh-CN" sz="1600" kern="100" dirty="0" err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索引节点号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file1                   100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60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......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 dirty="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16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pic>
          <p:nvPicPr>
            <p:cNvPr id="4" name="table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676" y="2607"/>
              <a:ext cx="2229" cy="633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620" y="1723"/>
              <a:ext cx="22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0" algn="l" eaLnBrk="1" fontAlgn="base">
                <a:lnSpc>
                  <a:spcPct val="100000"/>
                </a:lnSpc>
                <a:buNone/>
              </a:pPr>
              <a:r>
                <a:rPr lang="en-US" altLang="zh-CN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</a:rPr>
                <a:t>索引节点表</a:t>
              </a:r>
              <a:endParaRPr lang="en-US" altLang="zh-CN" sz="1800" kern="10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6106" y="6372"/>
              <a:ext cx="1580" cy="38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6741" y="2622"/>
              <a:ext cx="9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0" algn="r" eaLnBrk="1" fontAlgn="base">
                <a:lnSpc>
                  <a:spcPct val="100000"/>
                </a:lnSpc>
                <a:buNone/>
              </a:pPr>
              <a:r>
                <a:rPr lang="en-US" altLang="zh-CN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</a:rPr>
                <a:t>0</a:t>
              </a:r>
              <a:endParaRPr lang="en-US" altLang="zh-CN" sz="1800" kern="1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53" y="5810"/>
              <a:ext cx="954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r" eaLnBrk="1" fontAlgn="base">
                <a:lnSpc>
                  <a:spcPct val="100000"/>
                </a:lnSpc>
              </a:pPr>
              <a:r>
                <a:rPr lang="en-US" altLang="zh-CN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</a:rPr>
                <a:t>100</a:t>
              </a:r>
              <a:endParaRPr lang="en-US" altLang="zh-CN" sz="1800" kern="100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2760" y="7845"/>
              <a:ext cx="3562" cy="1146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文件名      索引节点号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file2                    100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......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6066" y="6399"/>
              <a:ext cx="1627" cy="204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0"/>
            <p:cNvSpPr txBox="1"/>
            <p:nvPr/>
          </p:nvSpPr>
          <p:spPr>
            <a:xfrm>
              <a:off x="2491" y="5171"/>
              <a:ext cx="2126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just" eaLnBrk="1" fontAlgn="base">
                <a:lnSpc>
                  <a:spcPct val="100000"/>
                </a:lnSpc>
              </a:pPr>
              <a:r>
                <a:rPr lang="en-US" altLang="zh-CN" sz="1800" kern="1200" dirty="0" err="1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小红的目录</a:t>
              </a:r>
              <a:endParaRPr lang="en-US" altLang="zh-CN" sz="1800" kern="100" dirty="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486" y="7312"/>
              <a:ext cx="2133" cy="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just" eaLnBrk="1" fontAlgn="base">
                <a:lnSpc>
                  <a:spcPct val="100000"/>
                </a:lnSpc>
              </a:pPr>
              <a:r>
                <a:rPr lang="en-US" altLang="zh-CN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小明的目录</a:t>
              </a:r>
              <a:endParaRPr lang="en-US" altLang="zh-CN" sz="1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保护域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3200" dirty="0"/>
              <a:t>权限</a:t>
            </a:r>
            <a:endParaRPr lang="zh-CN" altLang="en-US" sz="3200" dirty="0"/>
          </a:p>
          <a:p>
            <a:pPr lvl="1"/>
            <a:r>
              <a:rPr lang="zh-CN" altLang="en-US" sz="2800" dirty="0"/>
              <a:t>二元组：（对象，操作</a:t>
            </a:r>
            <a:r>
              <a:rPr lang="zh-CN" altLang="en-US" sz="2800" dirty="0"/>
              <a:t>）</a:t>
            </a:r>
            <a:endParaRPr lang="zh-CN" altLang="en-US" sz="2800" dirty="0"/>
          </a:p>
          <a:p>
            <a:r>
              <a:rPr lang="zh-CN" altLang="en-US" sz="3200" dirty="0"/>
              <a:t>保护</a:t>
            </a:r>
            <a:r>
              <a:rPr lang="zh-CN" altLang="en-US" sz="3200" dirty="0"/>
              <a:t>域</a:t>
            </a:r>
            <a:endParaRPr lang="zh-CN" altLang="en-US" sz="3200" dirty="0"/>
          </a:p>
          <a:p>
            <a:pPr lvl="1"/>
            <a:r>
              <a:rPr lang="zh-CN" altLang="en-US" sz="2800" dirty="0"/>
              <a:t>权限的集合，表示一种身份</a:t>
            </a:r>
            <a:endParaRPr lang="zh-CN" altLang="en-US" sz="2800" dirty="0"/>
          </a:p>
          <a:p>
            <a:r>
              <a:rPr lang="zh-CN" altLang="en-US" sz="3200" dirty="0"/>
              <a:t>访问矩阵</a:t>
            </a:r>
            <a:r>
              <a:rPr lang="en-US" altLang="zh-CN" sz="3200" dirty="0"/>
              <a:t>(Access Matrix)</a:t>
            </a:r>
            <a:endParaRPr lang="zh-CN" altLang="en-US" sz="3200" dirty="0"/>
          </a:p>
          <a:p>
            <a:pPr lvl="1"/>
            <a:r>
              <a:rPr lang="zh-CN" altLang="en-US" sz="2800" dirty="0" smtClean="0"/>
              <a:t>定义了系统中所有的保护域</a:t>
            </a:r>
            <a:endParaRPr lang="zh-CN" altLang="en-US" sz="2800" dirty="0" smtClean="0"/>
          </a:p>
          <a:p>
            <a:pPr lvl="1"/>
            <a:r>
              <a:rPr lang="zh-CN" altLang="en-US" sz="2800" dirty="0" smtClean="0"/>
              <a:t>稀疏矩阵</a:t>
            </a:r>
            <a:endParaRPr lang="zh-CN" altLang="en-US" sz="2800" dirty="0"/>
          </a:p>
        </p:txBody>
      </p:sp>
      <p:pic>
        <p:nvPicPr>
          <p:cNvPr id="13314" name="Picture 11"/>
          <p:cNvPicPr>
            <a:picLocks noChangeAspect="1"/>
          </p:cNvPicPr>
          <p:nvPr/>
        </p:nvPicPr>
        <p:blipFill>
          <a:blip r:embed="rId1"/>
          <a:srcRect l="398" t="14250" r="400" b="14502"/>
          <a:stretch>
            <a:fillRect/>
          </a:stretch>
        </p:blipFill>
        <p:spPr>
          <a:xfrm>
            <a:off x="6942455" y="2522220"/>
            <a:ext cx="4204335" cy="2265680"/>
          </a:xfrm>
          <a:prstGeom prst="rect">
            <a:avLst/>
          </a:prstGeom>
          <a:noFill/>
          <a:ln w="38100" cap="flat" cmpd="dbl">
            <a:noFill/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sym typeface="+mn-ea"/>
              </a:rPr>
              <a:t>访问</a:t>
            </a:r>
            <a:r>
              <a:rPr lang="zh-CN" altLang="en-US" sz="4000" dirty="0">
                <a:sym typeface="+mn-ea"/>
              </a:rPr>
              <a:t>控制表和用户权限表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访问</a:t>
            </a:r>
            <a:r>
              <a:rPr lang="zh-CN" altLang="en-US" sz="3200" dirty="0"/>
              <a:t>控制表</a:t>
            </a:r>
            <a:r>
              <a:rPr lang="en-US" altLang="zh-CN" sz="3200" dirty="0"/>
              <a:t>(Access Control List, ACL)</a:t>
            </a:r>
            <a:endParaRPr lang="en-US" altLang="zh-CN" sz="3200" dirty="0"/>
          </a:p>
          <a:p>
            <a:pPr lvl="1"/>
            <a:r>
              <a:rPr lang="zh-CN" altLang="en-US" sz="2800" dirty="0"/>
              <a:t>从</a:t>
            </a:r>
            <a:r>
              <a:rPr lang="zh-CN" altLang="en-US" dirty="0">
                <a:sym typeface="+mn-ea"/>
              </a:rPr>
              <a:t>文件</a:t>
            </a:r>
            <a:r>
              <a:rPr lang="zh-CN" altLang="en-US" sz="2800" dirty="0"/>
              <a:t>的角度描述用户的权限</a:t>
            </a:r>
            <a:endParaRPr lang="zh-CN" altLang="en-US" sz="2800" dirty="0"/>
          </a:p>
          <a:p>
            <a:pPr lvl="1"/>
            <a:r>
              <a:rPr lang="zh-CN" altLang="en-US" sz="2800" dirty="0"/>
              <a:t>访问矩阵按列</a:t>
            </a:r>
            <a:r>
              <a:rPr lang="zh-CN" altLang="en-US" sz="2800" dirty="0"/>
              <a:t>压缩</a:t>
            </a:r>
            <a:endParaRPr lang="zh-CN" altLang="en-US" sz="2800" dirty="0"/>
          </a:p>
          <a:p>
            <a:r>
              <a:rPr lang="zh-CN" altLang="en-US" sz="3200" dirty="0"/>
              <a:t>用户权限表</a:t>
            </a:r>
            <a:r>
              <a:rPr lang="en-US" altLang="zh-CN" sz="3200" dirty="0"/>
              <a:t>(Capability List)</a:t>
            </a:r>
            <a:endParaRPr lang="en-US" altLang="zh-CN" sz="3200" dirty="0"/>
          </a:p>
          <a:p>
            <a:pPr lvl="1"/>
            <a:r>
              <a:rPr lang="zh-CN" altLang="en-US" sz="2800" dirty="0"/>
              <a:t>从</a:t>
            </a:r>
            <a:r>
              <a:rPr lang="zh-CN" altLang="en-US" dirty="0">
                <a:sym typeface="+mn-ea"/>
              </a:rPr>
              <a:t>用户</a:t>
            </a:r>
            <a:r>
              <a:rPr lang="zh-CN" altLang="en-US" sz="2800" dirty="0"/>
              <a:t>的角度描述对文件的操作</a:t>
            </a:r>
            <a:endParaRPr lang="zh-CN" altLang="en-US" sz="2800" dirty="0"/>
          </a:p>
          <a:p>
            <a:pPr lvl="1"/>
            <a:r>
              <a:rPr lang="zh-CN" altLang="en-US" dirty="0">
                <a:sym typeface="+mn-ea"/>
              </a:rPr>
              <a:t>访问矩阵按行压缩</a:t>
            </a:r>
            <a:endParaRPr lang="zh-CN" altLang="en-US" sz="2800" dirty="0"/>
          </a:p>
        </p:txBody>
      </p:sp>
      <p:pic>
        <p:nvPicPr>
          <p:cNvPr id="13314" name="Picture 11"/>
          <p:cNvPicPr>
            <a:picLocks noChangeAspect="1"/>
          </p:cNvPicPr>
          <p:nvPr/>
        </p:nvPicPr>
        <p:blipFill>
          <a:blip r:embed="rId1"/>
          <a:srcRect l="398" t="14250" r="400" b="14502"/>
          <a:stretch>
            <a:fillRect/>
          </a:stretch>
        </p:blipFill>
        <p:spPr>
          <a:xfrm>
            <a:off x="7378065" y="2264410"/>
            <a:ext cx="4204335" cy="2265680"/>
          </a:xfrm>
          <a:prstGeom prst="rect">
            <a:avLst/>
          </a:prstGeom>
          <a:noFill/>
          <a:ln w="38100" cap="flat" cmpd="dbl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文本框 3"/>
          <p:cNvSpPr txBox="1"/>
          <p:nvPr/>
        </p:nvSpPr>
        <p:spPr>
          <a:xfrm>
            <a:off x="8304530" y="5480685"/>
            <a:ext cx="1612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无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损压缩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Linux</a:t>
            </a:r>
            <a:r>
              <a:rPr lang="zh-CN" altLang="en-US" sz="4000" dirty="0"/>
              <a:t>的例子</a:t>
            </a:r>
            <a:endParaRPr lang="zh-CN" altLang="en-US" sz="4000" dirty="0"/>
          </a:p>
        </p:txBody>
      </p:sp>
      <p:sp>
        <p:nvSpPr>
          <p:cNvPr id="41986" name="文本占位符 43010"/>
          <p:cNvSpPr>
            <a:spLocks noGrp="1"/>
          </p:cNvSpPr>
          <p:nvPr>
            <p:ph idx="1"/>
          </p:nvPr>
        </p:nvSpPr>
        <p:spPr>
          <a:xfrm>
            <a:off x="609600" y="1183005"/>
            <a:ext cx="7101702" cy="4875530"/>
          </a:xfrm>
        </p:spPr>
        <p:txBody>
          <a:bodyPr anchor="t">
            <a:noAutofit/>
          </a:bodyPr>
          <a:lstStyle/>
          <a:p>
            <a:pPr defTabSz="914400">
              <a:lnSpc>
                <a:spcPct val="110000"/>
              </a:lnSpc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zh-CN" altLang="en-US" sz="3200" dirty="0" smtClean="0"/>
              <a:t>文件操作分为三类</a:t>
            </a:r>
            <a:endParaRPr lang="zh-CN" altLang="en-US" sz="3200" dirty="0" smtClean="0"/>
          </a:p>
          <a:p>
            <a:pPr lvl="1" defTabSz="914400">
              <a:lnSpc>
                <a:spcPct val="110000"/>
              </a:lnSpc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en-US" altLang="zh-CN" sz="2800" dirty="0"/>
              <a:t>read, write, execute</a:t>
            </a:r>
            <a:endParaRPr lang="en-US" altLang="zh-CN" sz="2800" dirty="0"/>
          </a:p>
          <a:p>
            <a:pPr defTabSz="914400">
              <a:lnSpc>
                <a:spcPct val="110000"/>
              </a:lnSpc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zh-CN" altLang="en-US" sz="3200" dirty="0" smtClean="0"/>
              <a:t>访问文件的用户分为三类</a:t>
            </a:r>
            <a:endParaRPr lang="en-US" altLang="zh-CN" sz="3200" dirty="0"/>
          </a:p>
          <a:p>
            <a:pPr defTabSz="914400">
              <a:lnSpc>
                <a:spcPct val="120000"/>
              </a:lnSpc>
              <a:spcBef>
                <a:spcPct val="10000"/>
              </a:spcBef>
              <a:buNone/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en-US" altLang="zh-CN" sz="1800" dirty="0"/>
              <a:t>				</a:t>
            </a:r>
            <a:r>
              <a:rPr lang="en-US" altLang="zh-CN" sz="2800" dirty="0" smtClean="0"/>
              <a:t>R </a:t>
            </a:r>
            <a:r>
              <a:rPr lang="en-US" altLang="zh-CN" sz="2800" dirty="0"/>
              <a:t>W X</a:t>
            </a:r>
            <a:endParaRPr lang="en-US" altLang="zh-CN" sz="2800" dirty="0"/>
          </a:p>
          <a:p>
            <a:pPr>
              <a:lnSpc>
                <a:spcPct val="120000"/>
              </a:lnSpc>
              <a:spcBef>
                <a:spcPct val="10000"/>
              </a:spcBef>
              <a:buNone/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a</a:t>
            </a:r>
            <a:r>
              <a:rPr lang="en-US" altLang="zh-CN" sz="2800" dirty="0"/>
              <a:t>) </a:t>
            </a:r>
            <a:r>
              <a:rPr lang="zh-CN" altLang="en-US" sz="2800" dirty="0" smtClean="0"/>
              <a:t>文件主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latin typeface="Helvetica" pitchFamily="-84" charset="0"/>
              </a:rPr>
              <a:t>owner</a:t>
            </a:r>
            <a:r>
              <a:rPr lang="en-US" altLang="zh-CN" sz="2800" dirty="0" smtClean="0"/>
              <a:t>)	7</a:t>
            </a:r>
            <a:r>
              <a:rPr lang="en-US" altLang="zh-CN" sz="2800" dirty="0"/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	1 </a:t>
            </a:r>
            <a:r>
              <a:rPr lang="en-US" altLang="zh-CN" sz="2800" dirty="0">
                <a:sym typeface="Symbol" panose="05050102010706020507" pitchFamily="18" charset="2"/>
              </a:rPr>
              <a:t>1 1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10000"/>
              </a:spcBef>
              <a:buNone/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en-US" altLang="zh-CN" sz="2800" dirty="0">
                <a:sym typeface="Symbol" panose="05050102010706020507" pitchFamily="18" charset="2"/>
              </a:rPr>
              <a:t>	</a:t>
            </a:r>
            <a:r>
              <a:rPr lang="en-US" altLang="zh-CN" sz="2800" dirty="0" smtClean="0"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sym typeface="Symbol" panose="05050102010706020507" pitchFamily="18" charset="2"/>
              </a:rPr>
              <a:t>) </a:t>
            </a:r>
            <a:r>
              <a:rPr lang="zh-CN" altLang="en-US" sz="2800" dirty="0" smtClean="0">
                <a:sym typeface="Symbol" panose="05050102010706020507" pitchFamily="18" charset="2"/>
              </a:rPr>
              <a:t>同组用户</a:t>
            </a:r>
            <a:r>
              <a:rPr lang="en-US" altLang="zh-CN" sz="2800" dirty="0" smtClean="0"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latin typeface="Helvetica" pitchFamily="-84" charset="0"/>
              </a:rPr>
              <a:t>group</a:t>
            </a:r>
            <a:r>
              <a:rPr lang="en-US" altLang="zh-CN" sz="2800" dirty="0" smtClean="0">
                <a:sym typeface="Symbol" panose="05050102010706020507" pitchFamily="18" charset="2"/>
              </a:rPr>
              <a:t>)	6</a:t>
            </a:r>
            <a:r>
              <a:rPr lang="en-US" altLang="zh-CN" sz="2800" dirty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	1 </a:t>
            </a:r>
            <a:r>
              <a:rPr lang="en-US" altLang="zh-CN" sz="2800" dirty="0">
                <a:sym typeface="Symbol" panose="05050102010706020507" pitchFamily="18" charset="2"/>
              </a:rPr>
              <a:t>1 0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10000"/>
              </a:spcBef>
              <a:buNone/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r>
              <a:rPr lang="en-US" altLang="zh-CN" sz="2800" dirty="0">
                <a:sym typeface="Symbol" panose="05050102010706020507" pitchFamily="18" charset="2"/>
              </a:rPr>
              <a:t>	</a:t>
            </a:r>
            <a:r>
              <a:rPr lang="en-US" altLang="zh-CN" sz="2800" dirty="0" smtClean="0">
                <a:sym typeface="Symbol" panose="05050102010706020507" pitchFamily="18" charset="2"/>
              </a:rPr>
              <a:t>c</a:t>
            </a:r>
            <a:r>
              <a:rPr lang="en-US" altLang="zh-CN" sz="2800" dirty="0">
                <a:sym typeface="Symbol" panose="05050102010706020507" pitchFamily="18" charset="2"/>
              </a:rPr>
              <a:t>) </a:t>
            </a:r>
            <a:r>
              <a:rPr lang="zh-CN" altLang="en-US" sz="2800" dirty="0" smtClean="0">
                <a:sym typeface="Symbol" panose="05050102010706020507" pitchFamily="18" charset="2"/>
              </a:rPr>
              <a:t>其他用户</a:t>
            </a:r>
            <a:r>
              <a:rPr lang="en-US" altLang="zh-CN" sz="2800" dirty="0" smtClean="0">
                <a:sym typeface="Symbol" panose="05050102010706020507" pitchFamily="18" charset="2"/>
              </a:rPr>
              <a:t>(</a:t>
            </a:r>
            <a:r>
              <a:rPr lang="en-US" altLang="zh-CN" sz="2800" dirty="0" smtClean="0">
                <a:latin typeface="Helvetica" pitchFamily="-84" charset="0"/>
              </a:rPr>
              <a:t>public</a:t>
            </a:r>
            <a:r>
              <a:rPr lang="en-US" altLang="zh-CN" sz="2800" dirty="0" smtClean="0">
                <a:sym typeface="Symbol" panose="05050102010706020507" pitchFamily="18" charset="2"/>
              </a:rPr>
              <a:t>) 	1 	0 </a:t>
            </a:r>
            <a:r>
              <a:rPr lang="en-US" altLang="zh-CN" sz="2800" dirty="0">
                <a:sym typeface="Symbol" panose="05050102010706020507" pitchFamily="18" charset="2"/>
              </a:rPr>
              <a:t>0 1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defTabSz="914400">
              <a:lnSpc>
                <a:spcPct val="120000"/>
              </a:lnSpc>
              <a:spcBef>
                <a:spcPct val="10000"/>
              </a:spcBef>
              <a:buNone/>
              <a:tabLst>
                <a:tab pos="1833880" algn="l"/>
                <a:tab pos="4459605" algn="l"/>
                <a:tab pos="5196205" algn="l"/>
                <a:tab pos="5888355" algn="l"/>
              </a:tabLst>
            </a:pPr>
            <a:endParaRPr lang="zh-CN" altLang="en-US" sz="2800" b="1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71889" y="2200253"/>
            <a:ext cx="3019425" cy="1261557"/>
            <a:chOff x="5380" y="7761"/>
            <a:chExt cx="3115" cy="1106"/>
          </a:xfrm>
        </p:grpSpPr>
        <p:sp>
          <p:nvSpPr>
            <p:cNvPr id="41987" name="文本框 43011"/>
            <p:cNvSpPr txBox="1"/>
            <p:nvPr/>
          </p:nvSpPr>
          <p:spPr>
            <a:xfrm>
              <a:off x="5380" y="7761"/>
              <a:ext cx="940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Helvetica" pitchFamily="-84" charset="0"/>
                </a:rPr>
                <a:t>owner</a:t>
              </a:r>
              <a:endParaRPr lang="en-US" altLang="zh-CN" sz="1600" dirty="0">
                <a:latin typeface="Helvetica" pitchFamily="-84" charset="0"/>
              </a:endParaRPr>
            </a:p>
          </p:txBody>
        </p:sp>
        <p:sp>
          <p:nvSpPr>
            <p:cNvPr id="41988" name="文本框 43012"/>
            <p:cNvSpPr txBox="1"/>
            <p:nvPr/>
          </p:nvSpPr>
          <p:spPr>
            <a:xfrm>
              <a:off x="6413" y="7761"/>
              <a:ext cx="900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Helvetica" pitchFamily="-84" charset="0"/>
                </a:rPr>
                <a:t>group</a:t>
              </a:r>
              <a:endParaRPr lang="en-US" altLang="zh-CN" sz="1600" dirty="0">
                <a:latin typeface="Helvetica" pitchFamily="-84" charset="0"/>
              </a:endParaRPr>
            </a:p>
          </p:txBody>
        </p:sp>
        <p:sp>
          <p:nvSpPr>
            <p:cNvPr id="41989" name="文本框 43013"/>
            <p:cNvSpPr txBox="1"/>
            <p:nvPr/>
          </p:nvSpPr>
          <p:spPr>
            <a:xfrm>
              <a:off x="7583" y="7761"/>
              <a:ext cx="912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Helvetica" pitchFamily="-84" charset="0"/>
                </a:rPr>
                <a:t>public</a:t>
              </a:r>
              <a:endParaRPr lang="en-US" altLang="zh-CN" sz="1600" dirty="0">
                <a:latin typeface="Helvetica" pitchFamily="-84" charset="0"/>
              </a:endParaRPr>
            </a:p>
          </p:txBody>
        </p:sp>
        <p:sp>
          <p:nvSpPr>
            <p:cNvPr id="41990" name="文本框 43014"/>
            <p:cNvSpPr txBox="1"/>
            <p:nvPr/>
          </p:nvSpPr>
          <p:spPr>
            <a:xfrm>
              <a:off x="5473" y="8571"/>
              <a:ext cx="1007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>
                  <a:latin typeface="Helvetica" pitchFamily="-84" charset="0"/>
                </a:rPr>
                <a:t>chmod</a:t>
              </a:r>
              <a:endParaRPr lang="en-US" altLang="zh-CN" sz="1600">
                <a:latin typeface="Helvetica" pitchFamily="-84" charset="0"/>
              </a:endParaRPr>
            </a:p>
          </p:txBody>
        </p:sp>
        <p:sp>
          <p:nvSpPr>
            <p:cNvPr id="41991" name="文本框 43015"/>
            <p:cNvSpPr txBox="1"/>
            <p:nvPr/>
          </p:nvSpPr>
          <p:spPr>
            <a:xfrm>
              <a:off x="6524" y="8550"/>
              <a:ext cx="688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>
                  <a:latin typeface="Helvetica" pitchFamily="-84" charset="0"/>
                </a:rPr>
                <a:t>761</a:t>
              </a:r>
              <a:endParaRPr lang="en-US" altLang="zh-CN" sz="1600">
                <a:latin typeface="Helvetica" pitchFamily="-84" charset="0"/>
              </a:endParaRPr>
            </a:p>
          </p:txBody>
        </p:sp>
        <p:sp>
          <p:nvSpPr>
            <p:cNvPr id="41992" name="文本框 43016"/>
            <p:cNvSpPr txBox="1"/>
            <p:nvPr/>
          </p:nvSpPr>
          <p:spPr>
            <a:xfrm>
              <a:off x="7230" y="8571"/>
              <a:ext cx="888" cy="2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zh-CN" sz="1600" dirty="0">
                  <a:latin typeface="Helvetica" pitchFamily="-84" charset="0"/>
                </a:rPr>
                <a:t>game</a:t>
              </a:r>
              <a:endParaRPr lang="en-US" altLang="zh-CN" sz="1600" dirty="0">
                <a:latin typeface="Helvetica" pitchFamily="-84" charset="0"/>
              </a:endParaRPr>
            </a:p>
          </p:txBody>
        </p:sp>
        <p:sp>
          <p:nvSpPr>
            <p:cNvPr id="41993" name="直接连接符 43017"/>
            <p:cNvSpPr/>
            <p:nvPr/>
          </p:nvSpPr>
          <p:spPr>
            <a:xfrm>
              <a:off x="5885" y="7978"/>
              <a:ext cx="728" cy="52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4" name="直接连接符 43018"/>
            <p:cNvSpPr/>
            <p:nvPr/>
          </p:nvSpPr>
          <p:spPr>
            <a:xfrm>
              <a:off x="6840" y="8045"/>
              <a:ext cx="0" cy="43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995" name="直接连接符 43019"/>
            <p:cNvSpPr/>
            <p:nvPr/>
          </p:nvSpPr>
          <p:spPr>
            <a:xfrm flipH="1">
              <a:off x="7078" y="8000"/>
              <a:ext cx="945" cy="54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44034" name="文本占位符 45058"/>
          <p:cNvPicPr>
            <a:picLocks noGrp="1" noChangeAspect="1"/>
          </p:cNvPicPr>
          <p:nvPr/>
        </p:nvPicPr>
        <p:blipFill>
          <a:blip r:embed="rId1"/>
          <a:srcRect l="722" t="27065" r="722" b="27065"/>
          <a:stretch>
            <a:fillRect/>
          </a:stretch>
        </p:blipFill>
        <p:spPr>
          <a:xfrm>
            <a:off x="7752147" y="3680814"/>
            <a:ext cx="3931287" cy="21361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</p:pic>
      <p:sp>
        <p:nvSpPr>
          <p:cNvPr id="3" name="文本框 2"/>
          <p:cNvSpPr txBox="1"/>
          <p:nvPr/>
        </p:nvSpPr>
        <p:spPr>
          <a:xfrm>
            <a:off x="1009650" y="5536565"/>
            <a:ext cx="1612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有损压缩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 smtClean="0">
                <a:sym typeface="+mn-ea"/>
              </a:rPr>
              <a:t>文件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ym typeface="+mn-ea"/>
              </a:rPr>
              <a:t>文件的概念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文件的构成要素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文件的类型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文件的访问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一切皆文件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/>
          <a:p>
            <a:pPr algn="ctr"/>
            <a:r>
              <a:rPr lang="en-US" altLang="zh-CN" sz="4000" dirty="0"/>
              <a:t>8-6 </a:t>
            </a:r>
            <a:r>
              <a:rPr lang="zh-CN" altLang="en-US" sz="4000" dirty="0"/>
              <a:t>文件系统架构</a:t>
            </a:r>
            <a:r>
              <a:rPr lang="en-US" altLang="zh-CN" sz="4000" dirty="0"/>
              <a:t> 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文件系统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文件系统存储器</a:t>
            </a:r>
            <a:endParaRPr lang="zh-CN" altLang="en-US" sz="3200" dirty="0"/>
          </a:p>
          <a:p>
            <a:r>
              <a:rPr lang="zh-CN" altLang="en-US" sz="3200" dirty="0">
                <a:sym typeface="+mn-ea"/>
              </a:rPr>
              <a:t>文件系统的</a:t>
            </a:r>
            <a:r>
              <a:rPr lang="zh-CN" altLang="en-US" sz="3200" dirty="0">
                <a:sym typeface="+mn-ea"/>
              </a:rPr>
              <a:t>全局数据</a:t>
            </a:r>
            <a:r>
              <a:rPr lang="zh-CN" altLang="en-US" sz="3200" dirty="0">
                <a:sym typeface="+mn-ea"/>
              </a:rPr>
              <a:t>结构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/>
              <a:t>虚拟文件系统</a:t>
            </a:r>
            <a:r>
              <a:rPr lang="en-US" altLang="zh-CN" sz="3200" dirty="0"/>
              <a:t>VFS</a:t>
            </a:r>
            <a:endParaRPr lang="zh-CN" altLang="en-US" sz="3200" dirty="0"/>
          </a:p>
          <a:p>
            <a:r>
              <a:rPr lang="zh-CN" altLang="en-US" sz="3200" dirty="0"/>
              <a:t>文件系统挂载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文件系统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815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操作系统的子系统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管理外存空间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构建文件抽象模型</a:t>
            </a:r>
            <a:endParaRPr lang="zh-CN" altLang="en-US" sz="2800" dirty="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目标</a:t>
            </a:r>
            <a:endParaRPr lang="zh-CN" altLang="en-US" sz="3200" dirty="0"/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按名存取</a:t>
            </a:r>
            <a:endParaRPr lang="zh-CN" altLang="en-US" sz="3200" dirty="0"/>
          </a:p>
          <a:p>
            <a:pPr>
              <a:lnSpc>
                <a:spcPct val="120000"/>
              </a:lnSpc>
            </a:pPr>
            <a:r>
              <a:rPr lang="zh-CN" altLang="en-US" sz="3200" dirty="0">
                <a:sym typeface="+mn-ea"/>
              </a:rPr>
              <a:t>接口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dirty="0">
                <a:sym typeface="+mn-ea"/>
              </a:rPr>
              <a:t>一组系统调用</a:t>
            </a:r>
            <a:endParaRPr lang="zh-CN" altLang="en-US" sz="3200" dirty="0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文件系统存储器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/>
              <a:t>物理卷</a:t>
            </a:r>
            <a:r>
              <a:rPr lang="en-US" altLang="zh-CN" sz="3200" dirty="0"/>
              <a:t>(</a:t>
            </a:r>
            <a:r>
              <a:rPr lang="zh-CN" altLang="en-US" sz="3200" dirty="0"/>
              <a:t>Physical Volume</a:t>
            </a:r>
            <a:r>
              <a:rPr lang="en-US" altLang="zh-CN" sz="3200" dirty="0">
                <a:sym typeface="+mn-ea"/>
              </a:rPr>
              <a:t>)</a:t>
            </a:r>
            <a:endParaRPr lang="en-US" altLang="zh-CN" sz="3200" dirty="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025" dirty="0"/>
              <a:t>硬盘、磁带、</a:t>
            </a:r>
            <a:r>
              <a:rPr lang="en-US" altLang="zh-CN" sz="3025" dirty="0"/>
              <a:t>SSD</a:t>
            </a:r>
            <a:endParaRPr lang="en-US" altLang="zh-CN" sz="3025" dirty="0"/>
          </a:p>
          <a:p>
            <a:pPr lvl="1">
              <a:lnSpc>
                <a:spcPct val="140000"/>
              </a:lnSpc>
            </a:pPr>
            <a:r>
              <a:rPr lang="zh-CN" altLang="en-US" sz="3025" dirty="0"/>
              <a:t>提供存储空间</a:t>
            </a:r>
            <a:endParaRPr lang="zh-CN" altLang="en-US" sz="3025" dirty="0"/>
          </a:p>
          <a:p>
            <a:pPr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逻辑卷</a:t>
            </a:r>
            <a:r>
              <a:rPr lang="en-US" altLang="zh-CN" sz="3200" dirty="0">
                <a:sym typeface="+mn-ea"/>
              </a:rPr>
              <a:t>(</a:t>
            </a:r>
            <a:r>
              <a:rPr lang="zh-CN" altLang="en-US" sz="3200" dirty="0">
                <a:sym typeface="+mn-ea"/>
              </a:rPr>
              <a:t>Logical Volume</a:t>
            </a:r>
            <a:r>
              <a:rPr lang="en-US" altLang="zh-CN" sz="3200" dirty="0">
                <a:sym typeface="+mn-ea"/>
              </a:rPr>
              <a:t>)</a:t>
            </a:r>
            <a:endParaRPr lang="en-US" altLang="zh-CN" sz="3200" dirty="0"/>
          </a:p>
          <a:p>
            <a:pPr lvl="1">
              <a:lnSpc>
                <a:spcPct val="140000"/>
              </a:lnSpc>
            </a:pPr>
            <a:r>
              <a:rPr lang="zh-CN" altLang="en-US" sz="3025" dirty="0">
                <a:sym typeface="+mn-ea"/>
              </a:rPr>
              <a:t>也称分区，连续的线性存储空间</a:t>
            </a:r>
            <a:endParaRPr lang="zh-CN" altLang="en-US" sz="3025" dirty="0"/>
          </a:p>
          <a:p>
            <a:pPr lvl="1">
              <a:lnSpc>
                <a:spcPct val="140000"/>
              </a:lnSpc>
            </a:pPr>
            <a:r>
              <a:rPr lang="zh-CN" altLang="en-US" sz="3025" dirty="0">
                <a:sym typeface="+mn-ea"/>
              </a:rPr>
              <a:t>用于建立文件系统</a:t>
            </a:r>
            <a:endParaRPr lang="zh-CN" altLang="en-US" sz="3025" dirty="0"/>
          </a:p>
          <a:p>
            <a:pPr lvl="1">
              <a:lnSpc>
                <a:spcPct val="140000"/>
              </a:lnSpc>
            </a:pPr>
            <a:r>
              <a:rPr lang="zh-CN" altLang="en-US" sz="3025" dirty="0">
                <a:sym typeface="+mn-ea"/>
              </a:rPr>
              <a:t>可作为裸设备使用，如数据库</a:t>
            </a:r>
            <a:endParaRPr lang="zh-CN" altLang="en-US" sz="3025" dirty="0"/>
          </a:p>
        </p:txBody>
      </p:sp>
      <p:sp>
        <p:nvSpPr>
          <p:cNvPr id="4" name="文本框 3"/>
          <p:cNvSpPr txBox="1"/>
          <p:nvPr/>
        </p:nvSpPr>
        <p:spPr>
          <a:xfrm>
            <a:off x="8006080" y="2439670"/>
            <a:ext cx="3575685" cy="1296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sym typeface="+mn-ea"/>
              </a:rPr>
              <a:t>逻辑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卷与物理卷关系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indent="457200" fontAlgn="auto">
              <a:lnSpc>
                <a:spcPct val="14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一对多；多对一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文件系统的全局数据</a:t>
            </a:r>
            <a:r>
              <a:rPr lang="zh-CN" altLang="en-US" sz="4000" dirty="0">
                <a:sym typeface="+mn-ea"/>
              </a:rPr>
              <a:t>结构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093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dirty="0" smtClean="0">
                <a:sym typeface="+mn-ea"/>
              </a:rPr>
              <a:t>引导控制块(boot control block)</a:t>
            </a:r>
            <a:endParaRPr lang="zh-CN" altLang="en-US" sz="3555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逻辑卷的第一块：引导代码；“空”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ym typeface="+mn-ea"/>
              </a:rPr>
              <a:t>卷控制块(super block, or master file table）</a:t>
            </a:r>
            <a:endParaRPr lang="zh-CN" altLang="en-US" sz="3200" dirty="0" smtClean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卷内块数量；块大小；空闲块数量、结构；索引节点表位置等</a:t>
            </a:r>
            <a:endParaRPr lang="zh-CN" altLang="en-US" sz="311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ym typeface="+mn-ea"/>
              </a:rPr>
              <a:t>索引节点表</a:t>
            </a:r>
            <a:endParaRPr lang="zh-CN" altLang="en-US" sz="3200" dirty="0" smtClean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ym typeface="+mn-ea"/>
              </a:rPr>
              <a:t>根目录</a:t>
            </a:r>
            <a:endParaRPr lang="zh-CN" altLang="en-US" sz="3200" dirty="0" smtClean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 dirty="0">
                <a:sym typeface="+mn-ea"/>
              </a:rPr>
              <a:t>文件系统的挂载</a:t>
            </a:r>
            <a:r>
              <a:rPr lang="en-US" altLang="zh-CN" sz="4000" dirty="0">
                <a:sym typeface="+mn-ea"/>
              </a:rPr>
              <a:t>(mount)</a:t>
            </a:r>
            <a:endParaRPr lang="en-US" altLang="zh-CN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/>
              <a:t>操作系统可以同时支持多个文件系统</a:t>
            </a:r>
            <a:endParaRPr lang="zh-CN" altLang="en-US" sz="3200"/>
          </a:p>
          <a:p>
            <a:r>
              <a:rPr lang="zh-CN" altLang="en-US" sz="3200"/>
              <a:t>挂载表</a:t>
            </a:r>
            <a:r>
              <a:rPr lang="en-US" altLang="zh-CN" sz="3200"/>
              <a:t>(mount table)</a:t>
            </a:r>
            <a:r>
              <a:rPr lang="en-US" altLang="zh-CN" sz="2800" baseline="30000" dirty="0">
                <a:sym typeface="+mn-ea"/>
              </a:rPr>
              <a:t>[1]</a:t>
            </a:r>
            <a:endParaRPr lang="en-US" altLang="zh-CN" sz="2800"/>
          </a:p>
          <a:p>
            <a:pPr lvl="1"/>
            <a:r>
              <a:rPr lang="zh-CN" altLang="en-US" sz="2800"/>
              <a:t>记录系统中已安装文件系统的类型和指向文件系统的指针</a:t>
            </a:r>
            <a:endParaRPr lang="zh-CN" altLang="en-US" sz="2800"/>
          </a:p>
          <a:p>
            <a:pPr lvl="1"/>
            <a:r>
              <a:rPr lang="zh-CN" altLang="en-US" sz="2800"/>
              <a:t>系统启动后在内存建立的数据结构</a:t>
            </a:r>
            <a:endParaRPr lang="zh-CN" altLang="en-US" sz="2800"/>
          </a:p>
          <a:p>
            <a:r>
              <a:rPr lang="zh-CN" altLang="en-US" sz="3200"/>
              <a:t>挂载</a:t>
            </a:r>
            <a:r>
              <a:rPr lang="zh-CN" altLang="en-US" sz="3200"/>
              <a:t>位置</a:t>
            </a:r>
            <a:endParaRPr lang="zh-CN" altLang="en-US" sz="2800"/>
          </a:p>
          <a:p>
            <a:pPr lvl="1"/>
            <a:r>
              <a:rPr lang="zh-CN" altLang="en-US" sz="2800"/>
              <a:t>目录节点，</a:t>
            </a:r>
            <a:r>
              <a:rPr lang="en-US" altLang="zh-CN" sz="2800"/>
              <a:t>unix</a:t>
            </a:r>
            <a:r>
              <a:rPr lang="zh-CN" altLang="en-US" sz="2800"/>
              <a:t>及后期</a:t>
            </a:r>
            <a:r>
              <a:rPr lang="en-US" altLang="zh-CN" sz="2800"/>
              <a:t>Windows</a:t>
            </a:r>
            <a:r>
              <a:rPr lang="zh-CN" altLang="en-US" sz="2800">
                <a:sym typeface="+mn-ea"/>
              </a:rPr>
              <a:t>采用，可以统一遍历</a:t>
            </a:r>
            <a:endParaRPr lang="zh-CN" altLang="en-US" sz="2800"/>
          </a:p>
          <a:p>
            <a:pPr lvl="1"/>
            <a:r>
              <a:rPr lang="zh-CN" altLang="en-US" sz="2800"/>
              <a:t>独立的盘符，</a:t>
            </a:r>
            <a:r>
              <a:rPr lang="en-US" altLang="zh-CN" sz="2800">
                <a:sym typeface="+mn-ea"/>
              </a:rPr>
              <a:t>Windows</a:t>
            </a:r>
            <a:r>
              <a:rPr lang="zh-CN" altLang="en-US" sz="2800">
                <a:sym typeface="+mn-ea"/>
              </a:rPr>
              <a:t>及</a:t>
            </a:r>
            <a:r>
              <a:rPr lang="en-US" altLang="zh-CN" sz="2800">
                <a:sym typeface="+mn-ea"/>
              </a:rPr>
              <a:t>DOS</a:t>
            </a:r>
            <a:r>
              <a:rPr lang="zh-CN" altLang="en-US" sz="2800">
                <a:sym typeface="+mn-ea"/>
              </a:rPr>
              <a:t>采用，直观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 dirty="0">
                <a:sym typeface="+mn-ea"/>
              </a:rPr>
              <a:t>文件系统的挂载：示例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zh-CN" altLang="en-US" sz="3200"/>
              <a:t>左图：挂载前</a:t>
            </a:r>
            <a:endParaRPr lang="zh-CN" altLang="en-US" sz="3200"/>
          </a:p>
          <a:p>
            <a:pPr>
              <a:lnSpc>
                <a:spcPct val="100000"/>
              </a:lnSpc>
            </a:pPr>
            <a:r>
              <a:rPr lang="zh-CN" altLang="en-US" sz="3200"/>
              <a:t>中图：要挂载的文件系统</a:t>
            </a:r>
            <a:endParaRPr lang="zh-CN" altLang="en-US" sz="3200"/>
          </a:p>
          <a:p>
            <a:pPr>
              <a:lnSpc>
                <a:spcPct val="100000"/>
              </a:lnSpc>
            </a:pPr>
            <a:r>
              <a:rPr lang="zh-CN" altLang="en-US" sz="3200"/>
              <a:t>右图：挂载后</a:t>
            </a:r>
            <a:endParaRPr lang="zh-CN" altLang="en-US" sz="3200"/>
          </a:p>
        </p:txBody>
      </p:sp>
      <p:pic>
        <p:nvPicPr>
          <p:cNvPr id="72707" name="Picture 1" descr="11_14.pdf"/>
          <p:cNvPicPr>
            <a:picLocks noChangeAspect="1"/>
          </p:cNvPicPr>
          <p:nvPr/>
        </p:nvPicPr>
        <p:blipFill>
          <a:blip r:embed="rId1"/>
          <a:srcRect b="7213"/>
          <a:stretch>
            <a:fillRect/>
          </a:stretch>
        </p:blipFill>
        <p:spPr>
          <a:xfrm>
            <a:off x="751840" y="3183890"/>
            <a:ext cx="6203315" cy="2942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56" y="3100647"/>
            <a:ext cx="3094990" cy="304107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 dirty="0">
                <a:sym typeface="+mn-ea"/>
              </a:rPr>
              <a:t>根文件系统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根文件系统</a:t>
            </a:r>
            <a:r>
              <a:rPr lang="en-US" altLang="zh-CN" sz="2800" baseline="30000" dirty="0">
                <a:sym typeface="+mn-ea"/>
              </a:rPr>
              <a:t>[2]</a:t>
            </a:r>
            <a:endParaRPr lang="zh-CN" altLang="en-US" sz="2800" dirty="0"/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启动时安装的第一个文件系统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内核代码的映像文件存于根文件系统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/>
              <a:t>系统启动时所必须的目录和关键性的文件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3200" dirty="0"/>
              <a:t>系统初始化</a:t>
            </a:r>
            <a:endParaRPr lang="zh-CN" altLang="en-US" sz="2800"/>
          </a:p>
          <a:p>
            <a:pPr lvl="1">
              <a:lnSpc>
                <a:spcPct val="150000"/>
              </a:lnSpc>
            </a:pPr>
            <a:r>
              <a:rPr lang="zh-CN" altLang="en-US" sz="2800"/>
              <a:t>根文件系统挂载之后，执行初始化脚本；</a:t>
            </a:r>
            <a:r>
              <a:rPr lang="zh-CN" altLang="en-US" sz="2800">
                <a:sym typeface="+mn-ea"/>
              </a:rPr>
              <a:t>加载</a:t>
            </a:r>
            <a:r>
              <a:rPr lang="zh-CN" altLang="en-US" sz="2800"/>
              <a:t>服务</a:t>
            </a:r>
            <a:r>
              <a:rPr lang="en-US" altLang="zh-CN" sz="3200" baseline="30000" dirty="0">
                <a:sym typeface="+mn-ea"/>
              </a:rPr>
              <a:t>[3]</a:t>
            </a:r>
            <a:endParaRPr lang="en-US" altLang="zh-CN" sz="3200" baseline="300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内存中的文件系统数据结构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>
                <a:sym typeface="+mn-ea"/>
              </a:rPr>
              <a:t>挂载表</a:t>
            </a:r>
            <a:endParaRPr lang="zh-CN" altLang="en-US" sz="3200" dirty="0" smtClean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系统打开文件表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整个系统一个</a:t>
            </a:r>
            <a:endParaRPr lang="zh-CN" altLang="en-US" sz="2800" dirty="0"/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已打开文件</a:t>
            </a:r>
            <a:r>
              <a:rPr lang="en-US" altLang="zh-CN" sz="2800" dirty="0"/>
              <a:t>i-</a:t>
            </a:r>
            <a:r>
              <a:rPr lang="zh-CN" altLang="en-US" sz="2800" dirty="0"/>
              <a:t>节点</a:t>
            </a:r>
            <a:endParaRPr lang="zh-CN" altLang="en-US" sz="2665" dirty="0"/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进程</a:t>
            </a:r>
            <a:r>
              <a:rPr lang="zh-CN" altLang="en-US" sz="3200" dirty="0">
                <a:sym typeface="+mn-ea"/>
              </a:rPr>
              <a:t>打开文件表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每个进程一个</a:t>
            </a:r>
            <a:endParaRPr lang="zh-CN" altLang="en-US" sz="2800" dirty="0"/>
          </a:p>
          <a:p>
            <a:pPr lvl="1">
              <a:lnSpc>
                <a:spcPct val="130000"/>
              </a:lnSpc>
            </a:pPr>
            <a:r>
              <a:rPr lang="zh-CN" altLang="en-US" sz="2800" dirty="0"/>
              <a:t>描述文件使用信息</a:t>
            </a:r>
            <a:endParaRPr lang="zh-CN" altLang="en-US" sz="2800" dirty="0"/>
          </a:p>
        </p:txBody>
      </p:sp>
      <p:pic>
        <p:nvPicPr>
          <p:cNvPr id="1433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765" y="1183640"/>
            <a:ext cx="6858635" cy="5128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ym typeface="+mn-ea"/>
              </a:rPr>
              <a:t>虚拟文件系统的概念</a:t>
            </a:r>
            <a:endParaRPr lang="zh-CN" altLang="en-US" sz="4000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1777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虚拟文件系统(VFS)</a:t>
            </a:r>
            <a:endParaRPr lang="zh-CN" altLang="en-US" sz="2700" dirty="0"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是由Sun公司在定义网络文件系统(NFS)时提出的（</a:t>
            </a:r>
            <a:r>
              <a:rPr lang="en-US" altLang="zh-CN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1986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）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其目标是支持多种类型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的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文件系统，如</a:t>
            </a:r>
            <a:r>
              <a:rPr lang="en-US" altLang="zh-CN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NFS, ext2, fat32, NTFS</a:t>
            </a:r>
            <a:r>
              <a:rPr lang="zh-CN" altLang="en-US" sz="2800" dirty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等</a:t>
            </a:r>
            <a:endParaRPr lang="zh-CN" altLang="en-US" sz="2800" dirty="0"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3200" dirty="0" smtClean="0">
                <a:latin typeface="微软雅黑 Light" panose="020B0502040204020203" charset="-122"/>
                <a:ea typeface="微软雅黑 Light" panose="020B0502040204020203" charset="-122"/>
              </a:rPr>
              <a:t>VFS</a:t>
            </a:r>
            <a:r>
              <a:rPr lang="zh-CN" altLang="en-US" sz="3200" dirty="0" smtClean="0">
                <a:latin typeface="微软雅黑 Light" panose="020B0502040204020203" charset="-122"/>
                <a:ea typeface="微软雅黑 Light" panose="020B0502040204020203" charset="-122"/>
              </a:rPr>
              <a:t>的思想</a:t>
            </a:r>
            <a:endParaRPr lang="zh-CN" altLang="en-US" sz="2800" dirty="0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</a:rPr>
              <a:t>抽象出各种</a:t>
            </a: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</a:rPr>
              <a:t>文件系统共有的部分，形成独立的模块，即</a:t>
            </a:r>
            <a:r>
              <a:rPr lang="en-US" altLang="zh-CN" sz="2800" dirty="0" smtClean="0">
                <a:latin typeface="微软雅黑 Light" panose="020B0502040204020203" charset="-122"/>
                <a:ea typeface="微软雅黑 Light" panose="020B0502040204020203" charset="-122"/>
              </a:rPr>
              <a:t>VFS</a:t>
            </a:r>
            <a:endParaRPr lang="zh-CN" altLang="en-US" sz="2800" dirty="0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>
              <a:lnSpc>
                <a:spcPct val="140000"/>
              </a:lnSpc>
            </a:pPr>
            <a:r>
              <a:rPr lang="en-US" altLang="zh-CN" sz="2800" dirty="0" smtClean="0">
                <a:latin typeface="微软雅黑 Light" panose="020B0502040204020203" charset="-122"/>
                <a:ea typeface="微软雅黑 Light" panose="020B0502040204020203" charset="-122"/>
              </a:rPr>
              <a:t>VFS</a:t>
            </a: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</a:rPr>
              <a:t>的上层接口：文件系统的系统调用</a:t>
            </a:r>
            <a:endParaRPr lang="zh-CN" altLang="en-US" sz="2800" dirty="0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>
              <a:lnSpc>
                <a:spcPct val="140000"/>
              </a:lnSpc>
            </a:pPr>
            <a:r>
              <a:rPr lang="en-US" altLang="zh-CN" sz="2800" dirty="0" smtClean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VFS</a:t>
            </a: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的下层</a:t>
            </a: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</a:rPr>
              <a:t>接口：定义</a:t>
            </a:r>
            <a:r>
              <a:rPr lang="zh-CN" altLang="en-US" sz="2800" dirty="0" smtClean="0">
                <a:latin typeface="微软雅黑 Light" panose="020B0502040204020203" charset="-122"/>
                <a:ea typeface="微软雅黑 Light" panose="020B0502040204020203" charset="-122"/>
              </a:rPr>
              <a:t>实际文件系统应完成的功能</a:t>
            </a:r>
            <a:endParaRPr lang="zh-CN" altLang="en-US" sz="2800" dirty="0" smtClean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VFS</a:t>
            </a:r>
            <a:r>
              <a:rPr lang="zh-CN" altLang="en-US" sz="4000"/>
              <a:t>中的对象</a:t>
            </a:r>
            <a:endParaRPr lang="zh-CN" altLang="en-US" sz="4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3200"/>
              <a:t>VFS</a:t>
            </a:r>
            <a:r>
              <a:rPr lang="zh-CN" altLang="en-US" sz="3200"/>
              <a:t>中的对象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2800"/>
              <a:t>超级块；</a:t>
            </a:r>
            <a:r>
              <a:rPr lang="en-US" altLang="zh-CN" sz="2800"/>
              <a:t>v</a:t>
            </a:r>
            <a:r>
              <a:rPr lang="zh-CN" altLang="en-US" sz="2800"/>
              <a:t>节点；目录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en-US" altLang="zh-CN" sz="2800"/>
              <a:t>mount</a:t>
            </a:r>
            <a:r>
              <a:rPr lang="zh-CN" altLang="en-US" sz="2800"/>
              <a:t>表；进程打开文件表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en-US" altLang="zh-CN" sz="3200"/>
              <a:t>VFS对象中方法(函数)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/>
              <a:t>文件系统接口：</a:t>
            </a:r>
            <a:r>
              <a:rPr lang="zh-CN" altLang="en-US" sz="2800"/>
              <a:t>由实际文件系统实现</a:t>
            </a:r>
            <a:endParaRPr lang="zh-CN" altLang="en-US" sz="280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3200"/>
              <a:t>文件系统的注册</a:t>
            </a:r>
            <a:endParaRPr lang="en-US" altLang="zh-CN" sz="3200"/>
          </a:p>
          <a:p>
            <a:pPr lvl="1">
              <a:lnSpc>
                <a:spcPct val="130000"/>
              </a:lnSpc>
            </a:pPr>
            <a:r>
              <a:rPr lang="zh-CN" altLang="en-US" sz="2800"/>
              <a:t>向提供</a:t>
            </a:r>
            <a:r>
              <a:rPr lang="en-US" altLang="zh-CN" sz="2800"/>
              <a:t>VFS</a:t>
            </a:r>
            <a:r>
              <a:rPr lang="zh-CN" altLang="en-US" sz="2800"/>
              <a:t>所需方法</a:t>
            </a:r>
            <a:r>
              <a:rPr lang="en-US" altLang="zh-CN" sz="2800"/>
              <a:t>(</a:t>
            </a:r>
            <a:r>
              <a:rPr lang="zh-CN" altLang="en-US" sz="2800"/>
              <a:t>函数</a:t>
            </a:r>
            <a:r>
              <a:rPr lang="en-US" altLang="zh-CN" sz="2800"/>
              <a:t>)</a:t>
            </a:r>
            <a:r>
              <a:rPr lang="zh-CN" altLang="en-US" sz="2800"/>
              <a:t>。系统启动时根</a:t>
            </a:r>
            <a:r>
              <a:rPr lang="zh-CN" altLang="en-US" sz="2800"/>
              <a:t>文件系统注册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1183005"/>
            <a:ext cx="4236720" cy="40887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文件的概念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/>
              <a:t>文件的定义</a:t>
            </a:r>
            <a:endParaRPr lang="zh-CN" altLang="en-US" sz="3300" dirty="0" smtClean="0"/>
          </a:p>
          <a:p>
            <a:pPr lvl="1">
              <a:lnSpc>
                <a:spcPct val="130000"/>
              </a:lnSpc>
            </a:pPr>
            <a:r>
              <a:rPr lang="zh-CN" altLang="en-US" sz="2800" dirty="0" smtClean="0"/>
              <a:t>由操作系统管理的、存储在外存上的、数据的逻辑单元，为程序提供了按名存取的外存使用模式</a:t>
            </a:r>
            <a:endParaRPr lang="zh-CN" altLang="en-US" sz="2750" dirty="0"/>
          </a:p>
          <a:p>
            <a:pPr>
              <a:lnSpc>
                <a:spcPct val="130000"/>
              </a:lnSpc>
            </a:pPr>
            <a:r>
              <a:rPr lang="zh-CN" altLang="en-US" sz="3200" dirty="0" smtClean="0">
                <a:sym typeface="+mn-ea"/>
              </a:rPr>
              <a:t>访问外存的方式：</a:t>
            </a:r>
            <a:r>
              <a:rPr lang="zh-CN" altLang="en-US" sz="3200" dirty="0" smtClean="0">
                <a:sym typeface="+mn-ea"/>
              </a:rPr>
              <a:t>按名存取</a:t>
            </a:r>
            <a:endParaRPr lang="zh-CN" altLang="en-US" sz="3200" dirty="0" smtClean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 smtClean="0">
                <a:sym typeface="+mn-ea"/>
              </a:rPr>
              <a:t>名字与数据</a:t>
            </a:r>
            <a:endParaRPr lang="zh-CN" altLang="en-US" sz="2800" dirty="0" smtClean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 smtClean="0">
                <a:sym typeface="+mn-ea"/>
              </a:rPr>
              <a:t>只关心存入什么，取出什么</a:t>
            </a:r>
            <a:endParaRPr lang="zh-CN" altLang="en-US" sz="2800" dirty="0" smtClean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 dirty="0" smtClean="0">
                <a:sym typeface="+mn-ea"/>
              </a:rPr>
              <a:t>文件系统：软件；数据；软件</a:t>
            </a:r>
            <a:r>
              <a:rPr lang="en-US" altLang="zh-CN" sz="3200" dirty="0" smtClean="0">
                <a:sym typeface="+mn-ea"/>
              </a:rPr>
              <a:t>+</a:t>
            </a:r>
            <a:r>
              <a:rPr lang="zh-CN" altLang="en-US" sz="3200" dirty="0" smtClean="0">
                <a:sym typeface="+mn-ea"/>
              </a:rPr>
              <a:t>数据</a:t>
            </a:r>
            <a:endParaRPr lang="zh-CN" altLang="en-US" sz="3200" dirty="0" smtClean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[1]</a:t>
            </a:r>
            <a:r>
              <a:rPr lang="en-US" altLang="zh-CN" dirty="0">
                <a:sym typeface="+mn-ea"/>
              </a:rPr>
              <a:t>Abraham Silberschatz,</a:t>
            </a:r>
            <a:r>
              <a:rPr lang="zh-CN" altLang="en-US" dirty="0">
                <a:sym typeface="+mn-ea"/>
              </a:rPr>
              <a:t>操作系统概念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英文版</a:t>
            </a:r>
            <a:r>
              <a:rPr lang="en-US" altLang="zh-CN" dirty="0">
                <a:sym typeface="+mn-ea"/>
              </a:rPr>
              <a:t>v7)</a:t>
            </a:r>
            <a:r>
              <a:rPr lang="zh-CN" altLang="en-US" dirty="0">
                <a:sym typeface="+mn-ea"/>
              </a:rPr>
              <a:t>，高等教育出版社，</a:t>
            </a:r>
            <a:r>
              <a:rPr lang="en-US" altLang="zh-CN" dirty="0">
                <a:sym typeface="+mn-ea"/>
              </a:rPr>
              <a:t>2002,p417</a:t>
            </a:r>
            <a:endParaRPr lang="zh-CN" altLang="en-US"/>
          </a:p>
          <a:p>
            <a:r>
              <a:rPr lang="en-US" altLang="zh-CN"/>
              <a:t>[2]</a:t>
            </a:r>
            <a:r>
              <a:rPr lang="zh-CN" altLang="en-US"/>
              <a:t>https://baike.baidu.com/item/根文件系统/8029044?fr=aladdin</a:t>
            </a:r>
            <a:endParaRPr lang="zh-CN" altLang="en-US"/>
          </a:p>
          <a:p>
            <a:r>
              <a:rPr lang="en-US" altLang="zh-CN" dirty="0">
                <a:sym typeface="+mn-ea"/>
              </a:rPr>
              <a:t>[3]Linux</a:t>
            </a:r>
            <a:r>
              <a:rPr lang="zh-CN" altLang="en-US" dirty="0">
                <a:sym typeface="+mn-ea"/>
              </a:rPr>
              <a:t>内核完全注释，赵炯，机械工业出版社，</a:t>
            </a:r>
            <a:r>
              <a:rPr lang="en-US" altLang="zh-CN" dirty="0">
                <a:sym typeface="+mn-ea"/>
              </a:rPr>
              <a:t>2015, p62</a:t>
            </a:r>
            <a:endParaRPr lang="en-US" altLang="zh-CN" dirty="0"/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文件的逻辑结构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文件的逻辑结构</a:t>
            </a:r>
            <a:endParaRPr lang="zh-CN" altLang="en-US" sz="3555" dirty="0"/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程序员</a:t>
            </a:r>
            <a:r>
              <a:rPr lang="zh-CN" altLang="en-US" sz="2800" dirty="0">
                <a:sym typeface="+mn-ea"/>
              </a:rPr>
              <a:t>看到的文件组织形式</a:t>
            </a:r>
            <a:r>
              <a:rPr lang="zh-CN" altLang="en-US" sz="2800" dirty="0">
                <a:sym typeface="+mn-ea"/>
              </a:rPr>
              <a:t>，是对外存的抽象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物理结构指文件的存放形式，程序看不到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3200" dirty="0">
                <a:sym typeface="+mn-ea"/>
              </a:rPr>
              <a:t>逻辑结构的类型</a:t>
            </a:r>
            <a:r>
              <a:rPr lang="en-US" altLang="zh-CN" sz="3200" baseline="30000" dirty="0">
                <a:sym typeface="+mn-ea"/>
              </a:rPr>
              <a:t>[1]</a:t>
            </a:r>
            <a:endParaRPr lang="zh-CN" altLang="en-US" sz="32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665" dirty="0"/>
              <a:t>记录结构：记录的集合，</a:t>
            </a:r>
            <a:r>
              <a:rPr lang="en-US" altLang="zh-CN" sz="2665" dirty="0"/>
              <a:t>80</a:t>
            </a:r>
            <a:r>
              <a:rPr lang="zh-CN" altLang="en-US" sz="2665" dirty="0"/>
              <a:t>或</a:t>
            </a:r>
            <a:r>
              <a:rPr lang="en-US" altLang="zh-CN" sz="2665" dirty="0"/>
              <a:t>132</a:t>
            </a:r>
            <a:r>
              <a:rPr lang="zh-CN" altLang="en-US" sz="2665" dirty="0"/>
              <a:t>个字符</a:t>
            </a:r>
            <a:r>
              <a:rPr lang="en-US" altLang="zh-CN" sz="2665" dirty="0"/>
              <a:t>/</a:t>
            </a:r>
            <a:r>
              <a:rPr lang="zh-CN" altLang="en-US" sz="2665" dirty="0"/>
              <a:t>记录</a:t>
            </a:r>
            <a:endParaRPr lang="zh-CN" altLang="en-US" sz="2665" dirty="0"/>
          </a:p>
          <a:p>
            <a:pPr lvl="1">
              <a:lnSpc>
                <a:spcPct val="150000"/>
              </a:lnSpc>
            </a:pPr>
            <a:r>
              <a:rPr lang="zh-CN" altLang="en-US" sz="2665" dirty="0"/>
              <a:t>索引结构：</a:t>
            </a:r>
            <a:r>
              <a:rPr lang="zh-CN" altLang="en-US" sz="2660" dirty="0">
                <a:sym typeface="+mn-ea"/>
              </a:rPr>
              <a:t>记录的集合，</a:t>
            </a:r>
            <a:r>
              <a:rPr lang="zh-CN" altLang="en-US" sz="2665" dirty="0"/>
              <a:t>按键访问记录</a:t>
            </a:r>
            <a:endParaRPr lang="zh-CN" altLang="en-US" sz="2665" dirty="0"/>
          </a:p>
          <a:p>
            <a:pPr lvl="1">
              <a:lnSpc>
                <a:spcPct val="150000"/>
              </a:lnSpc>
            </a:pPr>
            <a:r>
              <a:rPr lang="zh-CN" altLang="en-US" sz="2665" dirty="0"/>
              <a:t>字节流结构：</a:t>
            </a:r>
            <a:r>
              <a:rPr lang="zh-CN" altLang="en-US" sz="2800" dirty="0">
                <a:sym typeface="+mn-ea"/>
              </a:rPr>
              <a:t>字节</a:t>
            </a:r>
            <a:r>
              <a:rPr lang="zh-CN" altLang="en-US" sz="2800" dirty="0">
                <a:sym typeface="+mn-ea"/>
              </a:rPr>
              <a:t>的集合，</a:t>
            </a:r>
            <a:r>
              <a:rPr lang="zh-CN" altLang="en-US" sz="2800" dirty="0">
                <a:sym typeface="+mn-ea"/>
              </a:rPr>
              <a:t>线性的地址空间</a:t>
            </a:r>
            <a:endParaRPr lang="zh-CN" altLang="en-US" sz="3555" dirty="0"/>
          </a:p>
        </p:txBody>
      </p:sp>
      <p:grpSp>
        <p:nvGrpSpPr>
          <p:cNvPr id="8" name="组合 7"/>
          <p:cNvGrpSpPr/>
          <p:nvPr/>
        </p:nvGrpSpPr>
        <p:grpSpPr>
          <a:xfrm>
            <a:off x="8376573" y="1865947"/>
            <a:ext cx="2637155" cy="3969385"/>
            <a:chOff x="6727190" y="1607185"/>
            <a:chExt cx="2637155" cy="3969385"/>
          </a:xfrm>
        </p:grpSpPr>
        <p:sp>
          <p:nvSpPr>
            <p:cNvPr id="4" name="文本框 3"/>
            <p:cNvSpPr txBox="1"/>
            <p:nvPr/>
          </p:nvSpPr>
          <p:spPr>
            <a:xfrm>
              <a:off x="7428230" y="1607185"/>
              <a:ext cx="1936115" cy="3969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pPr algn="ctr"/>
              <a:endParaRPr lang="zh-CN" altLang="en-US"/>
            </a:p>
            <a:p>
              <a:pPr algn="ctr"/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程序员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看到的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文件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r>
                <a:rPr lang="zh-CN" altLang="en-US"/>
                <a:t>地址空间</a:t>
              </a:r>
              <a:endParaRPr lang="zh-CN" altLang="en-US"/>
            </a:p>
            <a:p>
              <a:pPr algn="ctr"/>
              <a:endParaRPr lang="zh-CN" altLang="en-US"/>
            </a:p>
            <a:p>
              <a:pPr algn="ctr"/>
              <a:endParaRPr lang="zh-CN" altLang="en-US"/>
            </a:p>
            <a:p>
              <a:pPr algn="ctr"/>
              <a:endParaRPr lang="zh-CN" altLang="en-US"/>
            </a:p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31990" y="1607185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27190" y="5208270"/>
              <a:ext cx="614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Max</a:t>
              </a:r>
              <a:endParaRPr lang="en-US" altLang="zh-CN"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5258" y="274955"/>
            <a:ext cx="8997142" cy="908050"/>
          </a:xfrm>
        </p:spPr>
        <p:txBody>
          <a:bodyPr/>
          <a:lstStyle/>
          <a:p>
            <a:r>
              <a:rPr lang="zh-CN" altLang="en-US" sz="4000" dirty="0"/>
              <a:t>文件的构成要素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990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3500" dirty="0"/>
              <a:t>文件名</a:t>
            </a:r>
            <a:endParaRPr lang="zh-CN" altLang="en-US" sz="3500" dirty="0"/>
          </a:p>
          <a:p>
            <a:pPr>
              <a:lnSpc>
                <a:spcPct val="130000"/>
              </a:lnSpc>
            </a:pPr>
            <a:r>
              <a:rPr lang="zh-CN" altLang="en-US" sz="3500" dirty="0" smtClean="0"/>
              <a:t>描述部分</a:t>
            </a:r>
            <a:r>
              <a:rPr lang="en-US" altLang="zh-CN" sz="3500" dirty="0" smtClean="0"/>
              <a:t>(</a:t>
            </a:r>
            <a:r>
              <a:rPr lang="zh-CN" altLang="en-US" sz="3500" dirty="0">
                <a:sym typeface="+mn-ea"/>
              </a:rPr>
              <a:t>元数据</a:t>
            </a:r>
            <a:r>
              <a:rPr lang="en-US" altLang="zh-CN" sz="3500" dirty="0">
                <a:sym typeface="+mn-ea"/>
              </a:rPr>
              <a:t>)</a:t>
            </a:r>
            <a:r>
              <a:rPr lang="zh-CN" altLang="en-US" sz="3500" dirty="0" smtClean="0"/>
              <a:t>、</a:t>
            </a:r>
            <a:r>
              <a:rPr lang="zh-CN" altLang="en-US" sz="3400" dirty="0">
                <a:sym typeface="+mn-ea"/>
              </a:rPr>
              <a:t>文件的属性</a:t>
            </a:r>
            <a:endParaRPr lang="zh-CN" altLang="en-US" sz="3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400" dirty="0">
                <a:sym typeface="+mn-ea"/>
              </a:rPr>
              <a:t>文件位置</a:t>
            </a:r>
            <a:endParaRPr lang="zh-CN" altLang="en-US" sz="3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400" dirty="0">
                <a:sym typeface="+mn-ea"/>
              </a:rPr>
              <a:t>文件大小</a:t>
            </a:r>
            <a:endParaRPr lang="zh-CN" altLang="en-US" sz="3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400" dirty="0">
                <a:sym typeface="+mn-ea"/>
              </a:rPr>
              <a:t>建立日期</a:t>
            </a:r>
            <a:endParaRPr lang="zh-CN" altLang="en-US" sz="3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400" dirty="0">
                <a:sym typeface="+mn-ea"/>
              </a:rPr>
              <a:t>访问权限</a:t>
            </a:r>
            <a:endParaRPr lang="zh-CN" altLang="en-US" sz="34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3400" dirty="0"/>
              <a:t>......</a:t>
            </a:r>
            <a:endParaRPr lang="zh-CN" altLang="en-US" sz="3400" dirty="0"/>
          </a:p>
          <a:p>
            <a:pPr>
              <a:lnSpc>
                <a:spcPct val="130000"/>
              </a:lnSpc>
            </a:pPr>
            <a:r>
              <a:rPr lang="zh-CN" altLang="en-US" sz="3500" dirty="0"/>
              <a:t>数据部分</a:t>
            </a:r>
            <a:endParaRPr lang="zh-CN" altLang="en-US" sz="3500" dirty="0"/>
          </a:p>
        </p:txBody>
      </p:sp>
      <p:sp>
        <p:nvSpPr>
          <p:cNvPr id="4" name="文本框 3"/>
          <p:cNvSpPr txBox="1"/>
          <p:nvPr/>
        </p:nvSpPr>
        <p:spPr>
          <a:xfrm>
            <a:off x="4223385" y="3739515"/>
            <a:ext cx="58908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文件控制块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(File Control Block, FCB)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3590925" y="2750185"/>
            <a:ext cx="372110" cy="2499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文件的类型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/>
              <a:t>从逻辑结构</a:t>
            </a:r>
            <a:endParaRPr lang="zh-CN" altLang="en-US" sz="28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字节流，记录结构</a:t>
            </a:r>
            <a:endParaRPr lang="zh-CN" altLang="en-US" sz="2800" dirty="0" smtClean="0"/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从操作系统管理的角度</a:t>
            </a:r>
            <a:endParaRPr lang="zh-CN" altLang="en-US" sz="3200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普通文件，目录文件，设备</a:t>
            </a:r>
            <a:r>
              <a:rPr lang="zh-CN" altLang="en-US" sz="2800" dirty="0" smtClean="0">
                <a:sym typeface="+mn-ea"/>
              </a:rPr>
              <a:t>文件</a:t>
            </a:r>
            <a:endParaRPr lang="zh-CN" altLang="en-US" sz="2800" dirty="0"/>
          </a:p>
          <a:p>
            <a:pPr>
              <a:lnSpc>
                <a:spcPct val="130000"/>
              </a:lnSpc>
            </a:pPr>
            <a:r>
              <a:rPr lang="zh-CN" altLang="en-US" sz="3200" dirty="0">
                <a:sym typeface="+mn-ea"/>
              </a:rPr>
              <a:t>从应用层面</a:t>
            </a:r>
            <a:endParaRPr lang="zh-CN" altLang="en-US" sz="3200" dirty="0" smtClean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sz="2800" dirty="0">
                <a:sym typeface="+mn-ea"/>
              </a:rPr>
              <a:t>doc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pdf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xls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...</a:t>
            </a:r>
            <a:endParaRPr lang="en-US" altLang="zh-CN" sz="28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3200" dirty="0">
                <a:sym typeface="+mn-ea"/>
              </a:rPr>
              <a:t>......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TABLE_BEAUTIFY" val="smartTable{aeae50a8-7c73-4c40-94da-6b3b4bccc7e5}"/>
  <p:tag name="TABLE_ENDDRAG_ORIGIN_RECT" val="439*155"/>
  <p:tag name="TABLE_ENDDRAG_RECT" val="469*301*439*155"/>
</p:tagLst>
</file>

<file path=ppt/tags/tag2.xml><?xml version="1.0" encoding="utf-8"?>
<p:tagLst xmlns:p="http://schemas.openxmlformats.org/presentationml/2006/main">
  <p:tag name="KSO_WM_UNIT_TABLE_BEAUTIFY" val="smartTable{ece7b4fa-4622-49fd-92c6-e62b0b759d16}"/>
</p:tagLst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4860</Words>
  <Application>WPS 演示</Application>
  <PresentationFormat>宽屏</PresentationFormat>
  <Paragraphs>706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0" baseType="lpstr">
      <vt:lpstr>Arial</vt:lpstr>
      <vt:lpstr>宋体</vt:lpstr>
      <vt:lpstr>Wingdings</vt:lpstr>
      <vt:lpstr>幼圆</vt:lpstr>
      <vt:lpstr>黑体</vt:lpstr>
      <vt:lpstr>微软雅黑</vt:lpstr>
      <vt:lpstr>Arial Unicode MS</vt:lpstr>
      <vt:lpstr>Calibri</vt:lpstr>
      <vt:lpstr>Calibri</vt:lpstr>
      <vt:lpstr>Times New Roman</vt:lpstr>
      <vt:lpstr>Times New Roman</vt:lpstr>
      <vt:lpstr>Verdana</vt:lpstr>
      <vt:lpstr>Helvetica</vt:lpstr>
      <vt:lpstr>MT Extra</vt:lpstr>
      <vt:lpstr>Monotype Sorts</vt:lpstr>
      <vt:lpstr>Symbol</vt:lpstr>
      <vt:lpstr>Gloucester MT Extra Condensed</vt:lpstr>
      <vt:lpstr>微软雅黑 Light</vt:lpstr>
      <vt:lpstr>Wingdings</vt:lpstr>
      <vt:lpstr>蓝调晶格</vt:lpstr>
      <vt:lpstr>文件系统</vt:lpstr>
      <vt:lpstr>本章目录</vt:lpstr>
      <vt:lpstr>文件系统</vt:lpstr>
      <vt:lpstr>本章目录</vt:lpstr>
      <vt:lpstr>文件</vt:lpstr>
      <vt:lpstr>文件的概念</vt:lpstr>
      <vt:lpstr>文件的逻辑结构</vt:lpstr>
      <vt:lpstr>文件的构成要素</vt:lpstr>
      <vt:lpstr>文件的类型</vt:lpstr>
      <vt:lpstr>文件的访问</vt:lpstr>
      <vt:lpstr>一切皆为文件</vt:lpstr>
      <vt:lpstr>参考文献</vt:lpstr>
      <vt:lpstr>8-2 文件的存储结构</vt:lpstr>
      <vt:lpstr>文件存储器</vt:lpstr>
      <vt:lpstr>逻辑块号到物理块号的映射</vt:lpstr>
      <vt:lpstr>连续分配</vt:lpstr>
      <vt:lpstr>连续分配的特点</vt:lpstr>
      <vt:lpstr>基于扩展的连续分配</vt:lpstr>
      <vt:lpstr>链接分配</vt:lpstr>
      <vt:lpstr>链接分配的特点</vt:lpstr>
      <vt:lpstr>文件分配表</vt:lpstr>
      <vt:lpstr>文件分配表的特点</vt:lpstr>
      <vt:lpstr>索引分配</vt:lpstr>
      <vt:lpstr>索引分配的类型</vt:lpstr>
      <vt:lpstr>单级索引和多级索引示意</vt:lpstr>
      <vt:lpstr>Unix的混合索引</vt:lpstr>
      <vt:lpstr>Unix的混合索引</vt:lpstr>
      <vt:lpstr>8-3 空闲存储空间管理</vt:lpstr>
      <vt:lpstr>连续空闲空间管理</vt:lpstr>
      <vt:lpstr>空闲块链</vt:lpstr>
      <vt:lpstr>成组空闲块链</vt:lpstr>
      <vt:lpstr>成组空闲块链方法的时间开销</vt:lpstr>
      <vt:lpstr>位图</vt:lpstr>
      <vt:lpstr>8-4 目录</vt:lpstr>
      <vt:lpstr>简单的目录结构</vt:lpstr>
      <vt:lpstr>文件名与文件的关系</vt:lpstr>
      <vt:lpstr>索引节点</vt:lpstr>
      <vt:lpstr>采用索引节点的目录</vt:lpstr>
      <vt:lpstr>子目录</vt:lpstr>
      <vt:lpstr>树形目录</vt:lpstr>
      <vt:lpstr>文件的查找过程</vt:lpstr>
      <vt:lpstr>文件的查找过程.</vt:lpstr>
      <vt:lpstr>8-5 文件的共享与保护</vt:lpstr>
      <vt:lpstr>用户主目录</vt:lpstr>
      <vt:lpstr>文件的共享</vt:lpstr>
      <vt:lpstr>硬连接和软连接</vt:lpstr>
      <vt:lpstr>保护域</vt:lpstr>
      <vt:lpstr>访问控制表和用户权限表</vt:lpstr>
      <vt:lpstr>Linux的例子</vt:lpstr>
      <vt:lpstr>8-6 文件系统架构 </vt:lpstr>
      <vt:lpstr>文件系统</vt:lpstr>
      <vt:lpstr>文件系统存储器</vt:lpstr>
      <vt:lpstr>文件系统的全局数据结构</vt:lpstr>
      <vt:lpstr>文件系统的挂载(mount)</vt:lpstr>
      <vt:lpstr>文件系统的挂载：示例</vt:lpstr>
      <vt:lpstr>根文件系统</vt:lpstr>
      <vt:lpstr>内存中的文件系统数据结构</vt:lpstr>
      <vt:lpstr>虚拟文件系统的概念</vt:lpstr>
      <vt:lpstr>VFS中的对象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 </dc:title>
  <dc:creator/>
  <cp:lastModifiedBy>desktop</cp:lastModifiedBy>
  <cp:revision>49</cp:revision>
  <dcterms:created xsi:type="dcterms:W3CDTF">2020-02-08T01:54:00Z</dcterms:created>
  <dcterms:modified xsi:type="dcterms:W3CDTF">2021-04-20T03:15:52Z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A98F1479830A4AAFAB1D44F59256B6E5</vt:lpwstr>
  </property>
</Properties>
</file>